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8" r:id="rId2"/>
    <p:sldId id="285" r:id="rId3"/>
    <p:sldId id="286" r:id="rId4"/>
    <p:sldId id="288" r:id="rId5"/>
    <p:sldId id="287" r:id="rId6"/>
    <p:sldId id="289" r:id="rId7"/>
    <p:sldId id="311" r:id="rId8"/>
    <p:sldId id="312" r:id="rId9"/>
    <p:sldId id="313" r:id="rId10"/>
    <p:sldId id="314" r:id="rId11"/>
    <p:sldId id="262" r:id="rId12"/>
    <p:sldId id="263" r:id="rId13"/>
    <p:sldId id="264" r:id="rId14"/>
    <p:sldId id="265" r:id="rId15"/>
    <p:sldId id="271" r:id="rId16"/>
    <p:sldId id="267" r:id="rId17"/>
    <p:sldId id="268" r:id="rId18"/>
    <p:sldId id="272" r:id="rId19"/>
    <p:sldId id="284" r:id="rId20"/>
    <p:sldId id="316" r:id="rId21"/>
    <p:sldId id="317" r:id="rId22"/>
    <p:sldId id="308" r:id="rId23"/>
    <p:sldId id="303" r:id="rId24"/>
    <p:sldId id="300" r:id="rId25"/>
    <p:sldId id="304" r:id="rId26"/>
    <p:sldId id="298" r:id="rId27"/>
    <p:sldId id="305" r:id="rId28"/>
    <p:sldId id="306" r:id="rId29"/>
    <p:sldId id="291" r:id="rId30"/>
    <p:sldId id="309" r:id="rId31"/>
    <p:sldId id="292" r:id="rId32"/>
    <p:sldId id="307" r:id="rId33"/>
    <p:sldId id="294" r:id="rId34"/>
    <p:sldId id="310" r:id="rId35"/>
    <p:sldId id="334" r:id="rId36"/>
    <p:sldId id="270" r:id="rId37"/>
    <p:sldId id="321" r:id="rId38"/>
    <p:sldId id="320" r:id="rId39"/>
    <p:sldId id="322" r:id="rId40"/>
    <p:sldId id="319" r:id="rId41"/>
    <p:sldId id="323" r:id="rId42"/>
    <p:sldId id="324" r:id="rId43"/>
    <p:sldId id="325" r:id="rId44"/>
    <p:sldId id="327" r:id="rId45"/>
    <p:sldId id="329" r:id="rId46"/>
    <p:sldId id="328" r:id="rId47"/>
    <p:sldId id="332" r:id="rId48"/>
    <p:sldId id="301" r:id="rId49"/>
    <p:sldId id="299" r:id="rId50"/>
    <p:sldId id="330" r:id="rId51"/>
    <p:sldId id="331" r:id="rId52"/>
    <p:sldId id="297" r:id="rId53"/>
    <p:sldId id="335" r:id="rId54"/>
    <p:sldId id="336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1A05DD"/>
    <a:srgbClr val="E52F52"/>
    <a:srgbClr val="DB1B40"/>
    <a:srgbClr val="C5193A"/>
    <a:srgbClr val="D00000"/>
    <a:srgbClr val="F60000"/>
    <a:srgbClr val="CC0000"/>
    <a:srgbClr val="003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86423" autoAdjust="0"/>
  </p:normalViewPr>
  <p:slideViewPr>
    <p:cSldViewPr showGuides="1">
      <p:cViewPr>
        <p:scale>
          <a:sx n="75" d="100"/>
          <a:sy n="75" d="100"/>
        </p:scale>
        <p:origin x="-1661" y="-336"/>
      </p:cViewPr>
      <p:guideLst>
        <p:guide orient="horz" pos="4020"/>
        <p:guide orient="horz" pos="663"/>
        <p:guide orient="horz" pos="2704"/>
        <p:guide orient="horz" pos="935"/>
        <p:guide pos="5420"/>
        <p:guide pos="353"/>
      </p:guideLst>
    </p:cSldViewPr>
  </p:slideViewPr>
  <p:outlineViewPr>
    <p:cViewPr>
      <p:scale>
        <a:sx n="33" d="100"/>
        <a:sy n="33" d="100"/>
      </p:scale>
      <p:origin x="0" y="8117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-311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C60E1-2ED7-4923-9C38-ECE9778F63E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50E41-D4DC-4D69-A307-D96A016B7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5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5431F-052A-46D0-BC68-2DA98BD8B107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EA98C-4179-4179-95E4-F09CA8CD7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1BFF-28D7-4D49-9B0D-EFDFEAD38DF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AF9C-B450-4F67-BCB7-F5CD5E361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2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1BFF-28D7-4D49-9B0D-EFDFEAD38DF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AF9C-B450-4F67-BCB7-F5CD5E361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1BFF-28D7-4D49-9B0D-EFDFEAD38DF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AF9C-B450-4F67-BCB7-F5CD5E361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7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1BFF-28D7-4D49-9B0D-EFDFEAD38DF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AF9C-B450-4F67-BCB7-F5CD5E361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7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1BFF-28D7-4D49-9B0D-EFDFEAD38DF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AF9C-B450-4F67-BCB7-F5CD5E361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5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1BFF-28D7-4D49-9B0D-EFDFEAD38DF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AF9C-B450-4F67-BCB7-F5CD5E361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23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1BFF-28D7-4D49-9B0D-EFDFEAD38DF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AF9C-B450-4F67-BCB7-F5CD5E361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6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9176"/>
            <a:ext cx="8229600" cy="114300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lang="ru-RU" sz="3200" b="1" dirty="0"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1BFF-28D7-4D49-9B0D-EFDFEAD38DF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AF9C-B450-4F67-BCB7-F5CD5E361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3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1BFF-28D7-4D49-9B0D-EFDFEAD38DF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AF9C-B450-4F67-BCB7-F5CD5E361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5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1BFF-28D7-4D49-9B0D-EFDFEAD38DF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AF9C-B450-4F67-BCB7-F5CD5E361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9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1BFF-28D7-4D49-9B0D-EFDFEAD38DF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AF9C-B450-4F67-BCB7-F5CD5E361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0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21BFF-28D7-4D49-9B0D-EFDFEAD38DF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1AF9C-B450-4F67-BCB7-F5CD5E361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1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blago.ru/want_to_help/117/" TargetMode="External"/><Relationship Id="rId3" Type="http://schemas.openxmlformats.org/officeDocument/2006/relationships/hyperlink" Target="https://vk.com/letsdoitrussia" TargetMode="External"/><Relationship Id="rId7" Type="http://schemas.openxmlformats.org/officeDocument/2006/relationships/hyperlink" Target="http://sdelaem.info/news" TargetMode="External"/><Relationship Id="rId2" Type="http://schemas.openxmlformats.org/officeDocument/2006/relationships/hyperlink" Target="http://tackk.com/vm1rxb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delaem.info/content/regionalnye-komandy" TargetMode="External"/><Relationship Id="rId5" Type="http://schemas.openxmlformats.org/officeDocument/2006/relationships/hyperlink" Target="mailto:lavdeeva.sdelaem@gmail.com" TargetMode="External"/><Relationship Id="rId4" Type="http://schemas.openxmlformats.org/officeDocument/2006/relationships/hyperlink" Target="https://www.facebook.com/letsdoitrussia" TargetMode="External"/><Relationship Id="rId9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причины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стать</a:t>
            </a:r>
            <a:r>
              <a:rPr lang="en-US" dirty="0" smtClean="0"/>
              <a:t> </a:t>
            </a:r>
            <a:r>
              <a:rPr lang="en-US" dirty="0" err="1" smtClean="0"/>
              <a:t>причиной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6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 with ethnic Slavic patterns and pictures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72146" y="20051"/>
            <a:ext cx="6871854" cy="68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6882" y="2301527"/>
            <a:ext cx="3312368" cy="1657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Что</a:t>
            </a:r>
            <a:r>
              <a:rPr lang="en-US" dirty="0" smtClean="0"/>
              <a:t> </a:t>
            </a:r>
            <a:r>
              <a:rPr lang="en-US" dirty="0" err="1" smtClean="0"/>
              <a:t>наша</a:t>
            </a:r>
            <a:r>
              <a:rPr lang="en-US" dirty="0" smtClean="0"/>
              <a:t> </a:t>
            </a:r>
            <a:r>
              <a:rPr lang="en-US" dirty="0" err="1" smtClean="0"/>
              <a:t>жизнь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28899" y="5445224"/>
            <a:ext cx="5955828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Энергия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!!! </a:t>
            </a:r>
          </a:p>
        </p:txBody>
      </p:sp>
      <p:pic>
        <p:nvPicPr>
          <p:cNvPr id="23554" name="Picture 2" descr="vector set - doodles - science - stock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1543971"/>
            <a:ext cx="4286250" cy="317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0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Количество энергии у человека</a:t>
            </a:r>
            <a:endParaRPr lang="ru-RU" dirty="0"/>
          </a:p>
        </p:txBody>
      </p:sp>
      <p:pic>
        <p:nvPicPr>
          <p:cNvPr id="11" name="Picture 2" descr="vector set - doodles - science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3712" y="548681"/>
            <a:ext cx="96475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857874" y="2185406"/>
            <a:ext cx="5725527" cy="3579651"/>
            <a:chOff x="692810" y="1456998"/>
            <a:chExt cx="8055654" cy="5036466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6125894" y="4563051"/>
              <a:ext cx="1779364" cy="1286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692810" y="5206522"/>
              <a:ext cx="2943284" cy="1286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Ниже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нормы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3" name="Picture 3" descr="C:\Users\Mila\Desktop\шкал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9" y="1456998"/>
              <a:ext cx="6096000" cy="346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5276964" y="5206522"/>
              <a:ext cx="3471500" cy="1286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spcBef>
                  <a:spcPts val="0"/>
                </a:spcBef>
              </a:pPr>
              <a:r>
                <a:rPr lang="en-US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Выше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нормы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7170" name="Picture 2" descr="C:\Users\Mila\Desktop\батарейк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436" y="1788314"/>
              <a:ext cx="1062953" cy="209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3698230" y="4563051"/>
              <a:ext cx="1779364" cy="1286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1203374" y="4563051"/>
              <a:ext cx="1779364" cy="1286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b="1" dirty="0" smtClean="0">
                  <a:solidFill>
                    <a:srgbClr val="1A05DD"/>
                  </a:solidFill>
                  <a:latin typeface="Arial" pitchFamily="34" charset="0"/>
                  <a:cs typeface="Arial" pitchFamily="34" charset="0"/>
                </a:rPr>
                <a:t>–</a:t>
              </a:r>
              <a:endParaRPr lang="ru-RU" sz="5400" b="1" dirty="0">
                <a:solidFill>
                  <a:srgbClr val="1A05D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2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Качество намерения</a:t>
            </a:r>
            <a:r>
              <a:rPr lang="en-US" smtClean="0"/>
              <a:t> человека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08477" y="3923158"/>
            <a:ext cx="7165731" cy="1621730"/>
            <a:chOff x="-274128" y="4563051"/>
            <a:chExt cx="9022592" cy="1962293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6125894" y="4563051"/>
              <a:ext cx="1779364" cy="1286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692810" y="5238402"/>
              <a:ext cx="3231118" cy="1286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Разрушительное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5276964" y="5206522"/>
              <a:ext cx="3471500" cy="1286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spcBef>
                  <a:spcPts val="0"/>
                </a:spcBef>
              </a:pPr>
              <a:r>
                <a:rPr 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Созидательное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3698230" y="4563051"/>
              <a:ext cx="1779364" cy="1286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-274128" y="4563051"/>
              <a:ext cx="4734368" cy="1286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 smtClean="0">
                  <a:solidFill>
                    <a:srgbClr val="1A05DD"/>
                  </a:solidFill>
                  <a:latin typeface="Arial" pitchFamily="34" charset="0"/>
                  <a:cs typeface="Arial" pitchFamily="34" charset="0"/>
                </a:rPr>
                <a:t>–</a:t>
              </a:r>
              <a:endParaRPr lang="ru-RU" sz="3600" b="1" dirty="0">
                <a:solidFill>
                  <a:srgbClr val="1A05D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" name="Picture 3" descr="C:\Users\Mila\Desktop\шкал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00" y="1838537"/>
            <a:ext cx="4332710" cy="24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00" y="2942904"/>
            <a:ext cx="8001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10" y="2910896"/>
            <a:ext cx="8001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vector set - doodles - science - stock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3712" y="548681"/>
            <a:ext cx="96475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Формула №1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0388" y="188640"/>
            <a:ext cx="7772400" cy="14700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latin typeface="FreeSetLight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44776" y="2463032"/>
            <a:ext cx="7772400" cy="14700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Энергия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Намерение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Действие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/>
          <a:stretch/>
        </p:blipFill>
        <p:spPr bwMode="auto">
          <a:xfrm>
            <a:off x="5397028" y="2348880"/>
            <a:ext cx="1990368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vector set - doodles - science - stock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3712" y="548681"/>
            <a:ext cx="96475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1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Отсюда</a:t>
            </a:r>
            <a:r>
              <a:rPr lang="en-US" dirty="0" smtClean="0"/>
              <a:t> </a:t>
            </a:r>
            <a:r>
              <a:rPr lang="en-US" dirty="0" err="1" smtClean="0"/>
              <a:t>вытекает</a:t>
            </a:r>
            <a:r>
              <a:rPr lang="en-US" dirty="0" smtClean="0"/>
              <a:t>… </a:t>
            </a:r>
            <a:r>
              <a:rPr lang="en-US" dirty="0" err="1" smtClean="0"/>
              <a:t>Диаграмма</a:t>
            </a:r>
            <a:r>
              <a:rPr lang="en-US" dirty="0" smtClean="0"/>
              <a:t> №1 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525022" y="5580038"/>
            <a:ext cx="1215330" cy="1286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31" y="1844824"/>
            <a:ext cx="4322797" cy="379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59632" y="1483966"/>
            <a:ext cx="1215330" cy="3096344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намерение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267744" y="1844824"/>
            <a:ext cx="0" cy="37905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435731" y="5780822"/>
            <a:ext cx="432279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 rot="5400000">
            <a:off x="5368491" y="4648336"/>
            <a:ext cx="1215330" cy="3096344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энергия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67744" y="4086173"/>
            <a:ext cx="2355428" cy="1412582"/>
            <a:chOff x="2267744" y="4283894"/>
            <a:chExt cx="2355428" cy="1412582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283894"/>
              <a:ext cx="881765" cy="881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267744" y="5327144"/>
              <a:ext cx="2355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Апатичный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487394" y="2205038"/>
            <a:ext cx="2355428" cy="1412582"/>
            <a:chOff x="4520828" y="4283894"/>
            <a:chExt cx="2355428" cy="141258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402" y="4283894"/>
              <a:ext cx="881765" cy="881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520828" y="5327144"/>
              <a:ext cx="2355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Критикан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20881151">
            <a:off x="6236142" y="2060982"/>
            <a:ext cx="235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Деятельный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881151">
            <a:off x="6043104" y="1724418"/>
            <a:ext cx="235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Неравнодушный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83221" y="1289857"/>
            <a:ext cx="1215330" cy="1286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FreeSetLight" pitchFamily="34" charset="0"/>
              </a:rPr>
              <a:t>+</a:t>
            </a:r>
            <a:endParaRPr lang="ru-RU" sz="3600" b="1" dirty="0">
              <a:solidFill>
                <a:srgbClr val="FF0000"/>
              </a:solidFill>
              <a:latin typeface="FreeSetLight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526302" y="5580038"/>
            <a:ext cx="1215330" cy="1286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A05DD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600" dirty="0">
              <a:solidFill>
                <a:srgbClr val="1A05D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520828" y="2131966"/>
            <a:ext cx="2355428" cy="1480822"/>
            <a:chOff x="4520828" y="2131966"/>
            <a:chExt cx="2355428" cy="1480822"/>
          </a:xfrm>
        </p:grpSpPr>
        <p:sp>
          <p:nvSpPr>
            <p:cNvPr id="29" name="TextBox 28"/>
            <p:cNvSpPr txBox="1"/>
            <p:nvPr/>
          </p:nvSpPr>
          <p:spPr>
            <a:xfrm>
              <a:off x="4520828" y="3243456"/>
              <a:ext cx="2355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Проактивный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976" y="2131966"/>
              <a:ext cx="990540" cy="1116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4448820" y="4022149"/>
            <a:ext cx="2355428" cy="1503678"/>
            <a:chOff x="4448820" y="4022149"/>
            <a:chExt cx="2355428" cy="1503678"/>
          </a:xfrm>
        </p:grpSpPr>
        <p:sp>
          <p:nvSpPr>
            <p:cNvPr id="28" name="TextBox 27"/>
            <p:cNvSpPr txBox="1"/>
            <p:nvPr/>
          </p:nvSpPr>
          <p:spPr>
            <a:xfrm>
              <a:off x="4448820" y="5156495"/>
              <a:ext cx="2355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Вандал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976" y="4022149"/>
              <a:ext cx="990540" cy="1116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6" name="Picture 2" descr="vector set - doodles - science - stock vec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3712" y="548681"/>
            <a:ext cx="96475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/>
          </p:cNvSpPr>
          <p:nvPr/>
        </p:nvSpPr>
        <p:spPr>
          <a:xfrm>
            <a:off x="560388" y="1484313"/>
            <a:ext cx="5091732" cy="42484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Проактивных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людей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обычно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…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маловато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не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больше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¼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населения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В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России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того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меньше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проактивных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сильные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конкуренты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вандалы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Формула</a:t>
            </a:r>
            <a:r>
              <a:rPr lang="en-US" dirty="0" smtClean="0"/>
              <a:t> №1: </a:t>
            </a:r>
            <a:r>
              <a:rPr lang="en-US" dirty="0" err="1" smtClean="0"/>
              <a:t>выводы</a:t>
            </a:r>
            <a:endParaRPr lang="ru-RU" dirty="0"/>
          </a:p>
        </p:txBody>
      </p:sp>
      <p:pic>
        <p:nvPicPr>
          <p:cNvPr id="7" name="Picture 2" descr="C:\Users\Mila\Desktop\w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4032"/>
            <a:ext cx="3279528" cy="272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0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0672" y="1125538"/>
            <a:ext cx="7772400" cy="14700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4364" y="2057727"/>
            <a:ext cx="2355428" cy="2567722"/>
            <a:chOff x="344364" y="2468305"/>
            <a:chExt cx="2355428" cy="2567722"/>
          </a:xfrm>
        </p:grpSpPr>
        <p:sp>
          <p:nvSpPr>
            <p:cNvPr id="25" name="TextBox 24"/>
            <p:cNvSpPr txBox="1"/>
            <p:nvPr/>
          </p:nvSpPr>
          <p:spPr>
            <a:xfrm>
              <a:off x="344364" y="3651032"/>
              <a:ext cx="23554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1A05DD"/>
                  </a:solidFill>
                  <a:latin typeface="Arial" pitchFamily="34" charset="0"/>
                  <a:cs typeface="Arial" pitchFamily="34" charset="0"/>
                </a:rPr>
                <a:t>Знание</a:t>
              </a:r>
              <a:r>
                <a:rPr lang="en-US" sz="2800" dirty="0">
                  <a:solidFill>
                    <a:srgbClr val="1A05DD"/>
                  </a:solidFill>
                  <a:latin typeface="Arial" pitchFamily="34" charset="0"/>
                  <a:cs typeface="Arial" pitchFamily="34" charset="0"/>
                </a:rPr>
                <a:t> (-)</a:t>
              </a:r>
            </a:p>
            <a:p>
              <a:pPr algn="ctr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Действие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(-)</a:t>
              </a:r>
            </a:p>
            <a:p>
              <a:pPr algn="ctr"/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719" y="2468305"/>
              <a:ext cx="1176719" cy="1176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496764" y="4723106"/>
            <a:ext cx="2355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Все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зашибись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endParaRPr lang="en-US" sz="20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Меня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устраивает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4605" y="4723106"/>
            <a:ext cx="2355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Надо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что-то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менять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! </a:t>
            </a:r>
          </a:p>
          <a:p>
            <a:pPr algn="ctr"/>
            <a:endParaRPr lang="en-US" sz="20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en-US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en-US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???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493679" y="2058810"/>
            <a:ext cx="2355428" cy="2566639"/>
            <a:chOff x="6516216" y="2469388"/>
            <a:chExt cx="2355428" cy="2566639"/>
          </a:xfrm>
        </p:grpSpPr>
        <p:sp>
          <p:nvSpPr>
            <p:cNvPr id="24" name="TextBox 23"/>
            <p:cNvSpPr txBox="1"/>
            <p:nvPr/>
          </p:nvSpPr>
          <p:spPr>
            <a:xfrm>
              <a:off x="6516216" y="3651032"/>
              <a:ext cx="23554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Знание</a:t>
              </a:r>
              <a:r>
                <a:rPr lang="en-US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(+)</a:t>
              </a:r>
            </a:p>
            <a:p>
              <a:pPr algn="ctr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Действие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(-)</a:t>
              </a:r>
            </a:p>
            <a:p>
              <a:pPr algn="ctr"/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4118" y="2469388"/>
              <a:ext cx="1174550" cy="117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6267644" y="4795114"/>
            <a:ext cx="2355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Все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плохо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!!!!!</a:t>
            </a:r>
          </a:p>
          <a:p>
            <a:pPr algn="ctr"/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Ничего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уже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000" b="1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не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исправишь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Формула</a:t>
            </a:r>
            <a:r>
              <a:rPr lang="en-US" dirty="0" smtClean="0"/>
              <a:t> №2 </a:t>
            </a:r>
            <a:r>
              <a:rPr lang="en-US" b="0" dirty="0" smtClean="0"/>
              <a:t>(</a:t>
            </a:r>
            <a:r>
              <a:rPr lang="en-US" b="0" dirty="0" err="1" smtClean="0"/>
              <a:t>добавляем</a:t>
            </a:r>
            <a:r>
              <a:rPr lang="ru-RU" b="0" dirty="0" smtClean="0"/>
              <a:t> </a:t>
            </a:r>
            <a:r>
              <a:rPr lang="ru-RU" b="0" dirty="0"/>
              <a:t>«Знание</a:t>
            </a:r>
            <a:r>
              <a:rPr lang="ru-RU" b="0" dirty="0" smtClean="0"/>
              <a:t>»</a:t>
            </a:r>
            <a:r>
              <a:rPr lang="en-US" b="0" dirty="0" smtClean="0"/>
              <a:t>)</a:t>
            </a:r>
            <a:r>
              <a:rPr lang="ru-RU" b="0" dirty="0"/>
              <a:t/>
            </a:r>
            <a:br>
              <a:rPr lang="ru-RU" b="0" dirty="0"/>
            </a:br>
            <a:r>
              <a:rPr lang="en-US" dirty="0" smtClean="0"/>
              <a:t> 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440708" y="2010490"/>
            <a:ext cx="2355428" cy="2614959"/>
            <a:chOff x="3440708" y="2010490"/>
            <a:chExt cx="2355428" cy="2614959"/>
          </a:xfrm>
        </p:grpSpPr>
        <p:sp>
          <p:nvSpPr>
            <p:cNvPr id="29" name="TextBox 28"/>
            <p:cNvSpPr txBox="1"/>
            <p:nvPr/>
          </p:nvSpPr>
          <p:spPr>
            <a:xfrm>
              <a:off x="3440708" y="3240454"/>
              <a:ext cx="23554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Знание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(?!)</a:t>
              </a:r>
            </a:p>
            <a:p>
              <a:pPr algn="ctr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Действие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(+)</a:t>
              </a:r>
            </a:p>
            <a:p>
              <a:pPr algn="ctr"/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070" y="2010490"/>
              <a:ext cx="988704" cy="1271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" descr="vector set - doodles - science - stock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3712" y="548681"/>
            <a:ext cx="96475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Диаграмма</a:t>
            </a:r>
            <a:r>
              <a:rPr lang="en-US" dirty="0" smtClean="0"/>
              <a:t> №2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525022" y="5589240"/>
            <a:ext cx="1215330" cy="1286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31" y="1854026"/>
            <a:ext cx="4322797" cy="379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59632" y="1493168"/>
            <a:ext cx="1215330" cy="3096344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действие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267744" y="1854026"/>
            <a:ext cx="0" cy="37905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435731" y="5790024"/>
            <a:ext cx="432279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 rot="5400000">
            <a:off x="5368491" y="4657538"/>
            <a:ext cx="1215330" cy="3096344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знание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27584" y="1349970"/>
            <a:ext cx="1215330" cy="1286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67744" y="4032277"/>
            <a:ext cx="2355428" cy="1401306"/>
            <a:chOff x="2267744" y="4077072"/>
            <a:chExt cx="2355428" cy="1401306"/>
          </a:xfrm>
        </p:grpSpPr>
        <p:sp>
          <p:nvSpPr>
            <p:cNvPr id="28" name="TextBox 27"/>
            <p:cNvSpPr txBox="1"/>
            <p:nvPr/>
          </p:nvSpPr>
          <p:spPr>
            <a:xfrm>
              <a:off x="2267744" y="5109046"/>
              <a:ext cx="2355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Р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озовые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очки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”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414" y="4077072"/>
              <a:ext cx="884087" cy="884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Прямоугольник 34"/>
          <p:cNvSpPr/>
          <p:nvPr/>
        </p:nvSpPr>
        <p:spPr>
          <a:xfrm>
            <a:off x="4623172" y="1854026"/>
            <a:ext cx="2135356" cy="1895257"/>
          </a:xfrm>
          <a:prstGeom prst="rect">
            <a:avLst/>
          </a:prstGeom>
          <a:solidFill>
            <a:srgbClr val="FFC000">
              <a:alpha val="69804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63555" y="2267679"/>
            <a:ext cx="188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КТО </a:t>
            </a:r>
            <a:br>
              <a:rPr lang="en-US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ЗДЕСЬ??</a:t>
            </a:r>
            <a:endParaRPr lang="ru-RU" sz="20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>
            <a:stCxn id="17" idx="0"/>
          </p:cNvCxnSpPr>
          <p:nvPr/>
        </p:nvCxnSpPr>
        <p:spPr>
          <a:xfrm>
            <a:off x="5677706" y="3203684"/>
            <a:ext cx="1852" cy="82859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139952" y="2939802"/>
            <a:ext cx="1124208" cy="128128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>
          <a:xfrm>
            <a:off x="314609" y="5864054"/>
            <a:ext cx="3672408" cy="6833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только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найдешь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en-US" sz="1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вопрос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1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делать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?”,  </a:t>
            </a:r>
            <a:r>
              <a:rPr lang="en-US" sz="1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тоже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сможешь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влиять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en-US" sz="1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ситуацию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4020607" y="439300"/>
            <a:ext cx="3765252" cy="10411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Царь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горы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знает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действует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есть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управляет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ситуацией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людьми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4139952" y="2657793"/>
            <a:ext cx="100811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4446588" y="4026895"/>
            <a:ext cx="2355428" cy="1399794"/>
            <a:chOff x="4446588" y="4026895"/>
            <a:chExt cx="2355428" cy="1399794"/>
          </a:xfrm>
        </p:grpSpPr>
        <p:sp>
          <p:nvSpPr>
            <p:cNvPr id="25" name="TextBox 24"/>
            <p:cNvSpPr txBox="1"/>
            <p:nvPr/>
          </p:nvSpPr>
          <p:spPr>
            <a:xfrm>
              <a:off x="4446588" y="5057357"/>
              <a:ext cx="2355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Безнадега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”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171" y="4026895"/>
              <a:ext cx="927070" cy="927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2356610" y="2022198"/>
            <a:ext cx="2355428" cy="1595782"/>
            <a:chOff x="2356610" y="2022198"/>
            <a:chExt cx="2355428" cy="1595782"/>
          </a:xfrm>
        </p:grpSpPr>
        <p:sp>
          <p:nvSpPr>
            <p:cNvPr id="31" name="TextBox 30"/>
            <p:cNvSpPr txBox="1"/>
            <p:nvPr/>
          </p:nvSpPr>
          <p:spPr>
            <a:xfrm>
              <a:off x="2356610" y="3248648"/>
              <a:ext cx="2355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Ищущий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ответы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”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972" y="2022198"/>
              <a:ext cx="988704" cy="1271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4499992" y="1932768"/>
            <a:ext cx="2355428" cy="1640248"/>
            <a:chOff x="4499992" y="1932768"/>
            <a:chExt cx="2355428" cy="1640248"/>
          </a:xfrm>
        </p:grpSpPr>
        <p:sp>
          <p:nvSpPr>
            <p:cNvPr id="17" name="TextBox 16"/>
            <p:cNvSpPr txBox="1"/>
            <p:nvPr/>
          </p:nvSpPr>
          <p:spPr>
            <a:xfrm>
              <a:off x="4499992" y="3203684"/>
              <a:ext cx="2355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Царь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горы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”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" name="Picture 4" descr="C:\Users\Mila\Desktop\Untitled-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6414" y="1932768"/>
              <a:ext cx="1797254" cy="1379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2" descr="vector set - doodles - science - stock vec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3712" y="548681"/>
            <a:ext cx="96475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2643374" y="3248648"/>
            <a:ext cx="1856618" cy="427447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9" grpId="0"/>
      <p:bldP spid="34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35737" y="1484314"/>
            <a:ext cx="4540320" cy="45369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Попасть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Зону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Управления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не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просто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нужны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энергия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знания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Людей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изменяющих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мир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чертовски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мало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!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Далеко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не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все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Управляющие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имеют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благие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намерения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Формула №2 – выводы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75" y="1299446"/>
            <a:ext cx="3586505" cy="29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0142">
            <a:off x="6517595" y="3443253"/>
            <a:ext cx="1174625" cy="279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И </a:t>
            </a:r>
            <a:r>
              <a:rPr lang="en-US" dirty="0" err="1" smtClean="0"/>
              <a:t>сказал</a:t>
            </a:r>
            <a:r>
              <a:rPr lang="en-US" dirty="0" smtClean="0"/>
              <a:t> </a:t>
            </a:r>
            <a:r>
              <a:rPr lang="en-US" dirty="0" err="1" smtClean="0"/>
              <a:t>мудрый</a:t>
            </a:r>
            <a:r>
              <a:rPr lang="en-US" dirty="0" smtClean="0"/>
              <a:t> </a:t>
            </a:r>
            <a:r>
              <a:rPr lang="en-US" dirty="0" err="1" smtClean="0"/>
              <a:t>старец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71698" y="3996657"/>
            <a:ext cx="4873494" cy="1470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1" dirty="0" err="1"/>
              <a:t>Они</a:t>
            </a:r>
            <a:r>
              <a:rPr lang="en-US" b="1" dirty="0"/>
              <a:t> САМИ </a:t>
            </a:r>
            <a:r>
              <a:rPr lang="en-US" b="1" dirty="0" err="1"/>
              <a:t>хотят</a:t>
            </a:r>
            <a:r>
              <a:rPr lang="en-US" b="1" dirty="0"/>
              <a:t> </a:t>
            </a:r>
            <a:r>
              <a:rPr lang="en-US" b="1" dirty="0" err="1" smtClean="0"/>
              <a:t>быть</a:t>
            </a:r>
            <a:r>
              <a:rPr lang="en-US" b="1" dirty="0" smtClean="0"/>
              <a:t> </a:t>
            </a:r>
            <a:r>
              <a:rPr lang="en-US" b="1" dirty="0" err="1"/>
              <a:t>причиной</a:t>
            </a:r>
            <a:r>
              <a:rPr lang="en-US" b="1" dirty="0"/>
              <a:t> </a:t>
            </a:r>
            <a:r>
              <a:rPr lang="en-US" b="1" dirty="0" err="1"/>
              <a:t>перемен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в </a:t>
            </a:r>
            <a:r>
              <a:rPr lang="en-US" b="1" dirty="0" err="1"/>
              <a:t>своей</a:t>
            </a:r>
            <a:r>
              <a:rPr lang="en-US" b="1" dirty="0"/>
              <a:t> </a:t>
            </a:r>
            <a:r>
              <a:rPr lang="en-US" b="1" dirty="0" err="1" smtClean="0"/>
              <a:t>жизни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24" name="Picture 2" descr="vector set - doodles - science - stock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718" y="1586429"/>
            <a:ext cx="1402645" cy="241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1597333"/>
            <a:ext cx="7070798" cy="18158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Те, кто знают </a:t>
            </a:r>
            <a:r>
              <a:rPr lang="ru-RU" sz="2800" dirty="0" smtClean="0">
                <a:latin typeface="Arial" pitchFamily="34" charset="0"/>
                <a:ea typeface="+mj-ea"/>
                <a:cs typeface="Arial" pitchFamily="34" charset="0"/>
              </a:rPr>
              <a:t>формулы</a:t>
            </a:r>
            <a:r>
              <a:rPr lang="en-US" sz="28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+mj-ea"/>
                <a:cs typeface="Arial" pitchFamily="34" charset="0"/>
              </a:rPr>
              <a:t>эти</a:t>
            </a:r>
            <a:r>
              <a:rPr lang="en-US" sz="2800" dirty="0" smtClean="0">
                <a:latin typeface="Arial" pitchFamily="34" charset="0"/>
                <a:ea typeface="+mj-ea"/>
                <a:cs typeface="Arial" pitchFamily="34" charset="0"/>
              </a:rPr>
              <a:t>,</a:t>
            </a: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800" dirty="0" err="1" smtClean="0">
                <a:latin typeface="Arial" pitchFamily="34" charset="0"/>
                <a:ea typeface="+mj-ea"/>
                <a:cs typeface="Arial" pitchFamily="34" charset="0"/>
              </a:rPr>
              <a:t>уже</a:t>
            </a:r>
            <a:r>
              <a:rPr lang="en-US" sz="28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+mj-ea"/>
                <a:cs typeface="Arial" pitchFamily="34" charset="0"/>
              </a:rPr>
              <a:t>не</a:t>
            </a: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+mj-ea"/>
                <a:cs typeface="Arial" pitchFamily="34" charset="0"/>
              </a:rPr>
              <a:t>хотят</a:t>
            </a: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быть следствием</a:t>
            </a: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800" dirty="0" err="1" smtClean="0">
                <a:latin typeface="Arial" pitchFamily="34" charset="0"/>
                <a:ea typeface="+mj-ea"/>
                <a:cs typeface="Arial" pitchFamily="34" charset="0"/>
              </a:rPr>
              <a:t>чужих</a:t>
            </a:r>
            <a:r>
              <a:rPr lang="en-US" sz="28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+mj-ea"/>
                <a:cs typeface="Arial" pitchFamily="34" charset="0"/>
              </a:rPr>
              <a:t>ошибок</a:t>
            </a: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ea typeface="+mj-ea"/>
                <a:cs typeface="Arial" pitchFamily="34" charset="0"/>
              </a:rPr>
              <a:t>экспериментов</a:t>
            </a: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800" dirty="0" err="1" smtClean="0">
                <a:latin typeface="Arial" pitchFamily="34" charset="0"/>
                <a:ea typeface="+mj-ea"/>
                <a:cs typeface="Arial" pitchFamily="34" charset="0"/>
              </a:rPr>
              <a:t>или</a:t>
            </a:r>
            <a:r>
              <a:rPr lang="en-US" sz="28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+mj-ea"/>
                <a:cs typeface="Arial" pitchFamily="34" charset="0"/>
              </a:rPr>
              <a:t>злого</a:t>
            </a: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+mj-ea"/>
                <a:cs typeface="Arial" pitchFamily="34" charset="0"/>
              </a:rPr>
              <a:t>умысла</a:t>
            </a:r>
            <a:r>
              <a:rPr lang="en-US" sz="28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  <a:r>
              <a:rPr lang="ru-RU" sz="28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 with ethnic Slavic patterns and pictures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72146" y="23147"/>
            <a:ext cx="6871854" cy="68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6108" y="4966275"/>
            <a:ext cx="6050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окладно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дней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неделю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2381567"/>
            <a:ext cx="3312368" cy="1657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В некотором царстве, </a:t>
            </a:r>
            <a:br>
              <a:rPr lang="en-US" smtClean="0"/>
            </a:br>
            <a:r>
              <a:rPr lang="en-US" smtClean="0"/>
              <a:t>в нашем государстве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60388" y="1608455"/>
            <a:ext cx="7772400" cy="3221853"/>
            <a:chOff x="560388" y="1608455"/>
            <a:chExt cx="7772400" cy="3221853"/>
          </a:xfrm>
        </p:grpSpPr>
        <p:pic>
          <p:nvPicPr>
            <p:cNvPr id="1044" name="Picture 2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69344" y="2822712"/>
              <a:ext cx="2005603" cy="1989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560388" y="1608455"/>
              <a:ext cx="7772400" cy="3221853"/>
              <a:chOff x="560388" y="1608455"/>
              <a:chExt cx="7772400" cy="3221853"/>
            </a:xfrm>
          </p:grpSpPr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560388" y="1608455"/>
                <a:ext cx="7772400" cy="147002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Жили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были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Саша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да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Маша</a:t>
                </a:r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42" name="Picture 18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871" b="99194" l="8511" r="89362">
                            <a14:foregroundMark x1="28723" y1="65323" x2="18085" y2="79032"/>
                            <a14:foregroundMark x1="13830" y1="85484" x2="13830" y2="85484"/>
                            <a14:foregroundMark x1="25532" y1="100000" x2="25532" y2="100000"/>
                            <a14:foregroundMark x1="59574" y1="87097" x2="59574" y2="870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60388" y="2286772"/>
                <a:ext cx="1932286" cy="25435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Заголовок 1"/>
          <p:cNvSpPr txBox="1">
            <a:spLocks/>
          </p:cNvSpPr>
          <p:nvPr/>
        </p:nvSpPr>
        <p:spPr>
          <a:xfrm>
            <a:off x="537548" y="4450357"/>
            <a:ext cx="7772400" cy="14700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Жили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ладно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работали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6108" y="5858530"/>
            <a:ext cx="6050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все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ждали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en-U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моря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отпуска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31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4203821" y="4030518"/>
            <a:ext cx="2506890" cy="2824386"/>
            <a:chOff x="4725351" y="4224481"/>
            <a:chExt cx="1790865" cy="1982121"/>
          </a:xfrm>
        </p:grpSpPr>
        <p:pic>
          <p:nvPicPr>
            <p:cNvPr id="21" name="Picture 8" descr="Doodle vector set - - stock vector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7" t="7809" b="47916"/>
            <a:stretch/>
          </p:blipFill>
          <p:spPr bwMode="auto">
            <a:xfrm>
              <a:off x="4817428" y="4224481"/>
              <a:ext cx="1698788" cy="1982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4725351" y="4893430"/>
              <a:ext cx="950806" cy="1308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2" name="Picture 8" descr="background with ethnic Slavic patterns and pictures - stock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839250" y="20051"/>
            <a:ext cx="2304750" cy="68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6882" y="1597870"/>
            <a:ext cx="3312368" cy="1657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vector set - doodles - speech &amp; arrows - stock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501640" y="3078480"/>
            <a:ext cx="149352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ector set - doodles - speech &amp; arrows - stock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r="-1302" b="-3163"/>
          <a:stretch/>
        </p:blipFill>
        <p:spPr bwMode="auto">
          <a:xfrm>
            <a:off x="-10261648" y="38286"/>
            <a:ext cx="5882640" cy="58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60388" y="1501381"/>
            <a:ext cx="5955828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Офигели</a:t>
            </a:r>
            <a:r>
              <a:rPr lang="en-US" dirty="0" smtClean="0"/>
              <a:t> </a:t>
            </a:r>
            <a:r>
              <a:rPr lang="en-US" dirty="0" err="1" smtClean="0"/>
              <a:t>Саша</a:t>
            </a:r>
            <a:r>
              <a:rPr lang="en-US" dirty="0" smtClean="0"/>
              <a:t> с </a:t>
            </a:r>
            <a:r>
              <a:rPr lang="en-US" dirty="0" err="1" smtClean="0"/>
              <a:t>Машей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60388" y="1482045"/>
            <a:ext cx="5955828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Раскрыли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глаза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увидели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что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краю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заморском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благополучном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каждый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второй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волонтер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algn="l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Каждый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второй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готов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подвиг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и на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помощь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бескорыстную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каждый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сам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о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своем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доме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заботиться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algn="l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60388" y="5085184"/>
            <a:ext cx="5955828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latin typeface="Arial" pitchFamily="34" charset="0"/>
                <a:cs typeface="Arial" pitchFamily="34" charset="0"/>
              </a:rPr>
              <a:t>Собрали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Саша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с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Машей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 err="1">
                <a:latin typeface="Arial" pitchFamily="34" charset="0"/>
                <a:cs typeface="Arial" pitchFamily="34" charset="0"/>
              </a:rPr>
              <a:t>чемоданы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рванули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обратно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родину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!!!!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0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 with ethnic Slavic patterns and pictures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839250" y="20051"/>
            <a:ext cx="2304750" cy="68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ector set - doodles - speech &amp; arrows - stock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501640" y="3078480"/>
            <a:ext cx="149352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ector set - doodles - speech &amp; arrows - stock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r="-1302" b="-3163"/>
          <a:stretch/>
        </p:blipFill>
        <p:spPr bwMode="auto">
          <a:xfrm>
            <a:off x="-10261648" y="38286"/>
            <a:ext cx="5882640" cy="58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А у </a:t>
            </a:r>
            <a:r>
              <a:rPr lang="en-US" dirty="0" err="1" smtClean="0"/>
              <a:t>трапа</a:t>
            </a:r>
            <a:r>
              <a:rPr lang="en-US" dirty="0" smtClean="0"/>
              <a:t> </a:t>
            </a:r>
            <a:r>
              <a:rPr lang="en-US" dirty="0" err="1" smtClean="0"/>
              <a:t>самолета</a:t>
            </a:r>
            <a:r>
              <a:rPr lang="en-US" dirty="0" smtClean="0"/>
              <a:t> </a:t>
            </a:r>
            <a:r>
              <a:rPr lang="en-US" dirty="0" err="1" smtClean="0"/>
              <a:t>их</a:t>
            </a:r>
            <a:r>
              <a:rPr lang="en-US" dirty="0" smtClean="0"/>
              <a:t> </a:t>
            </a:r>
            <a:r>
              <a:rPr lang="en-US" dirty="0" err="1" smtClean="0"/>
              <a:t>ждал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знакомый</a:t>
            </a:r>
            <a:r>
              <a:rPr lang="en-US" dirty="0" smtClean="0"/>
              <a:t> </a:t>
            </a:r>
            <a:r>
              <a:rPr lang="en-US" dirty="0" err="1" smtClean="0"/>
              <a:t>персонаж</a:t>
            </a:r>
            <a:r>
              <a:rPr lang="en-US" dirty="0" smtClean="0"/>
              <a:t>…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15" name="Picture 4" descr="C:\Users\Mila\Desktop\Untitled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2786" y="1955822"/>
            <a:ext cx="4176464" cy="32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560388" y="5373216"/>
            <a:ext cx="5955828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Демотиватор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обыкновенный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2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ru/b/bb/%D0%91%D0%9E%D0%9C%D0%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150" y="1489075"/>
            <a:ext cx="9170150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0388" y="4581128"/>
            <a:ext cx="8692132" cy="15796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Жизни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не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хватит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чтобы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увидеть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результаты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ваших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подвигов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Да очнитесь, все запущено!</a:t>
            </a:r>
            <a:endParaRPr lang="ru-RU" dirty="0"/>
          </a:p>
        </p:txBody>
      </p:sp>
      <p:pic>
        <p:nvPicPr>
          <p:cNvPr id="19460" name="Picture 4" descr="C:\Users\Mila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205553"/>
            <a:ext cx="2880320" cy="2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И всем давно наплевать!</a:t>
            </a:r>
            <a:endParaRPr lang="ru-RU" dirty="0"/>
          </a:p>
        </p:txBody>
      </p:sp>
      <p:pic>
        <p:nvPicPr>
          <p:cNvPr id="14" name="Picture 3" descr="C:\Users\Mila\Desktop\2012-06-25 09.09+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89075"/>
            <a:ext cx="9144000" cy="53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interfax.by/files/2010-11/20101103-153240-4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256845">
            <a:off x="6434803" y="2294420"/>
            <a:ext cx="2837473" cy="369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://tengrinews.kz/tv/userdata/blogs/blogs_106/thumb_b/ima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79727">
            <a:off x="816860" y="2038727"/>
            <a:ext cx="3526681" cy="2027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4" descr="C:\Users\Mila\Desktop\Untitled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205553"/>
            <a:ext cx="2880320" cy="2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Убрать нельзя, оставить…</a:t>
            </a:r>
            <a:endParaRPr lang="ru-RU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90" y="1489075"/>
            <a:ext cx="9113856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Mila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205553"/>
            <a:ext cx="2880320" cy="2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518422.vk.me/u1793349/video/l_448e972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89075"/>
            <a:ext cx="9144000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ila\Desktop\shutterstock_55197661-[Converted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408">
            <a:off x="10733799" y="2114739"/>
            <a:ext cx="3798867" cy="25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1018408">
            <a:off x="10797361" y="3001872"/>
            <a:ext cx="3671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Р</a:t>
            </a:r>
            <a:r>
              <a:rPr lang="ru-RU" sz="2400" b="1" i="1" dirty="0" err="1" smtClean="0"/>
              <a:t>азруха</a:t>
            </a:r>
            <a:r>
              <a:rPr lang="ru-RU" sz="2400" b="1" i="1" dirty="0" smtClean="0"/>
              <a:t> </a:t>
            </a:r>
            <a:r>
              <a:rPr lang="ru-RU" sz="2400" b="1" i="1" dirty="0"/>
              <a:t>не в клозетах, </a:t>
            </a:r>
            <a:endParaRPr lang="en-US" sz="2400" b="1" i="1" dirty="0"/>
          </a:p>
          <a:p>
            <a:pPr algn="ctr"/>
            <a:r>
              <a:rPr lang="ru-RU" sz="2400" b="1" i="1" dirty="0"/>
              <a:t>а в </a:t>
            </a:r>
            <a:r>
              <a:rPr lang="ru-RU" sz="2400" b="1" i="1" dirty="0" smtClean="0"/>
              <a:t>головах</a:t>
            </a:r>
            <a:r>
              <a:rPr lang="en-US" sz="2400" b="1" i="1" dirty="0" smtClean="0"/>
              <a:t>!</a:t>
            </a:r>
            <a:endParaRPr lang="ru-RU" sz="2400" b="1" i="1" dirty="0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Разруха не в клозетах, а в головах!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2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Убрать!!!!  Нельзя оставить!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23" y="1489074"/>
            <a:ext cx="9124982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1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Сказано и Сделано! </a:t>
            </a:r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Mila\Desktop\IMG4104jp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489075"/>
            <a:ext cx="9144001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Что может быть быстрее и проще?</a:t>
            </a:r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Mila\Desktop\IMG4134jp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8" y="1489075"/>
            <a:ext cx="9149080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77619" y="5597937"/>
            <a:ext cx="2211412" cy="904043"/>
            <a:chOff x="551280" y="5237717"/>
            <a:chExt cx="2211412" cy="904043"/>
          </a:xfrm>
        </p:grpSpPr>
        <p:sp>
          <p:nvSpPr>
            <p:cNvPr id="2" name="TextBox 1"/>
            <p:cNvSpPr txBox="1"/>
            <p:nvPr/>
          </p:nvSpPr>
          <p:spPr>
            <a:xfrm>
              <a:off x="551280" y="5772428"/>
              <a:ext cx="2211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У </a:t>
              </a:r>
              <a:r>
                <a:rPr lang="en-US" dirty="0" err="1" smtClean="0"/>
                <a:t>себя</a:t>
              </a:r>
              <a:r>
                <a:rPr lang="en-US" dirty="0" smtClean="0"/>
                <a:t> </a:t>
              </a:r>
              <a:r>
                <a:rPr lang="en-US" dirty="0" err="1" smtClean="0"/>
                <a:t>во</a:t>
              </a:r>
              <a:r>
                <a:rPr lang="en-US" dirty="0" smtClean="0"/>
                <a:t> </a:t>
              </a:r>
              <a:r>
                <a:rPr lang="en-US" dirty="0" err="1" smtClean="0"/>
                <a:t>дворе</a:t>
              </a:r>
              <a:endParaRPr lang="ru-RU" dirty="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458" y="5237717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708109" y="4471996"/>
            <a:ext cx="2211412" cy="1237755"/>
            <a:chOff x="1961704" y="4079477"/>
            <a:chExt cx="2211412" cy="1237755"/>
          </a:xfrm>
        </p:grpSpPr>
        <p:sp>
          <p:nvSpPr>
            <p:cNvPr id="14" name="TextBox 13"/>
            <p:cNvSpPr txBox="1"/>
            <p:nvPr/>
          </p:nvSpPr>
          <p:spPr>
            <a:xfrm>
              <a:off x="1961704" y="4947900"/>
              <a:ext cx="2211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</a:t>
              </a:r>
              <a:r>
                <a:rPr lang="en-US" dirty="0" smtClean="0"/>
                <a:t> </a:t>
              </a:r>
              <a:r>
                <a:rPr lang="en-US" dirty="0" err="1" smtClean="0"/>
                <a:t>своем</a:t>
              </a:r>
              <a:r>
                <a:rPr lang="en-US" dirty="0" smtClean="0"/>
                <a:t> </a:t>
              </a:r>
              <a:r>
                <a:rPr lang="en-US" dirty="0" err="1" smtClean="0"/>
                <a:t>районе</a:t>
              </a:r>
              <a:endParaRPr lang="ru-RU" dirty="0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247658" y="4079477"/>
              <a:ext cx="1138285" cy="863965"/>
              <a:chOff x="2247658" y="4079477"/>
              <a:chExt cx="1138285" cy="863965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7658" y="4460477"/>
                <a:ext cx="452485" cy="452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3458" y="4079477"/>
                <a:ext cx="452485" cy="452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1058" y="4490957"/>
                <a:ext cx="452485" cy="452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3373552" y="3581542"/>
            <a:ext cx="2211412" cy="1588275"/>
            <a:chOff x="3904848" y="3511711"/>
            <a:chExt cx="2211412" cy="1588275"/>
          </a:xfrm>
        </p:grpSpPr>
        <p:sp>
          <p:nvSpPr>
            <p:cNvPr id="12" name="TextBox 11"/>
            <p:cNvSpPr txBox="1"/>
            <p:nvPr/>
          </p:nvSpPr>
          <p:spPr>
            <a:xfrm>
              <a:off x="3904848" y="4730654"/>
              <a:ext cx="2211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В </a:t>
              </a:r>
              <a:r>
                <a:rPr lang="en-US" dirty="0" err="1" smtClean="0"/>
                <a:t>своем</a:t>
              </a:r>
              <a:r>
                <a:rPr lang="en-US" dirty="0" smtClean="0"/>
                <a:t> </a:t>
              </a:r>
              <a:r>
                <a:rPr lang="en-US" dirty="0" err="1" smtClean="0"/>
                <a:t>городе</a:t>
              </a:r>
              <a:endParaRPr lang="ru-RU" dirty="0"/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914" y="4106071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714" y="3725071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314" y="4136551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434" y="3511711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514" y="3786031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4997546" y="2536236"/>
            <a:ext cx="2261546" cy="1447228"/>
            <a:chOff x="5890018" y="2555477"/>
            <a:chExt cx="2261546" cy="1447228"/>
          </a:xfrm>
        </p:grpSpPr>
        <p:sp>
          <p:nvSpPr>
            <p:cNvPr id="13" name="TextBox 12"/>
            <p:cNvSpPr txBox="1"/>
            <p:nvPr/>
          </p:nvSpPr>
          <p:spPr>
            <a:xfrm>
              <a:off x="5940152" y="3633373"/>
              <a:ext cx="2211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В </a:t>
              </a:r>
              <a:r>
                <a:rPr lang="en-US" dirty="0" err="1" smtClean="0"/>
                <a:t>своей</a:t>
              </a:r>
              <a:r>
                <a:rPr lang="en-US" dirty="0" smtClean="0"/>
                <a:t> </a:t>
              </a:r>
              <a:r>
                <a:rPr lang="en-US" dirty="0" err="1" smtClean="0"/>
                <a:t>стране</a:t>
              </a:r>
              <a:r>
                <a:rPr lang="en-US" dirty="0" smtClean="0"/>
                <a:t> </a:t>
              </a:r>
              <a:endParaRPr lang="ru-RU" dirty="0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498" y="3256517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298" y="2875517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898" y="3286997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018" y="2662157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098" y="2936477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898" y="3149837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698" y="2768837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7298" y="3180317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418" y="2555477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498" y="2829797"/>
              <a:ext cx="452485" cy="45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Начни с себя, создай благополучие там, где ты живешь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6852354" y="1544600"/>
            <a:ext cx="2640206" cy="2471452"/>
            <a:chOff x="6852354" y="1544600"/>
            <a:chExt cx="2640206" cy="2471452"/>
          </a:xfrm>
        </p:grpSpPr>
        <p:pic>
          <p:nvPicPr>
            <p:cNvPr id="20482" name="Picture 2" descr="big vector set - doodle - space - stock vecto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52354" y="1544600"/>
              <a:ext cx="1764040" cy="172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7281148" y="3369721"/>
              <a:ext cx="2211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На </a:t>
              </a:r>
              <a:r>
                <a:rPr lang="en-US" dirty="0" err="1" smtClean="0"/>
                <a:t>своей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err="1" smtClean="0"/>
                <a:t>планете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0311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 with ethnic Slavic patterns and pictures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72146" y="23147"/>
            <a:ext cx="6871854" cy="68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2381567"/>
            <a:ext cx="3312368" cy="1657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Устал Саша ждать отпуска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0388" y="2205038"/>
            <a:ext cx="6171852" cy="23972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говорит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Маше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Поедем-ка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загород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звезда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моя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Покажу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тебе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чудо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лесное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озеро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синее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заповедное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в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бору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зеленом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от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чужих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глаз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сокрытое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.“</a:t>
            </a:r>
          </a:p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37548" y="4516655"/>
            <a:ext cx="7772400" cy="1971675"/>
            <a:chOff x="537548" y="4516655"/>
            <a:chExt cx="7772400" cy="1971675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748" y="4516655"/>
              <a:ext cx="1981200" cy="197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Заголовок 1"/>
            <p:cNvSpPr txBox="1">
              <a:spLocks/>
            </p:cNvSpPr>
            <p:nvPr/>
          </p:nvSpPr>
          <p:spPr>
            <a:xfrm>
              <a:off x="537548" y="4993431"/>
              <a:ext cx="7772400" cy="14700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Обрадовалась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Маша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так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br>
                <a:rPr lang="en-US" sz="2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что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и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не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рассказать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!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48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уже </a:t>
            </a:r>
            <a:r>
              <a:rPr lang="en-US" dirty="0" err="1" smtClean="0"/>
              <a:t>начали</a:t>
            </a:r>
            <a:r>
              <a:rPr lang="ru-RU" dirty="0" smtClean="0"/>
              <a:t>!</a:t>
            </a:r>
            <a:r>
              <a:rPr lang="en-US" dirty="0" smtClean="0"/>
              <a:t> </a:t>
            </a:r>
            <a:r>
              <a:rPr lang="en-US" dirty="0" err="1" smtClean="0"/>
              <a:t>Присоединяйся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9219" name="Picture 3" descr="C:\Users\Mila\Desktop\для презы 3 причины\фото\foto_Ostroverhova Marina 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9149"/>
            <a:ext cx="5571881" cy="41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Mila\Desktop\для презы 3 причины\фото\foto_Исламова Анна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71" y="1489074"/>
            <a:ext cx="5717129" cy="381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8" descr="C:\Users\Mila\Desktop\413861_412810688745186_179046900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6" y="-23232"/>
            <a:ext cx="9174974" cy="68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https://mail-attachment.googleusercontent.com/attachment/u/0/?ui=2&amp;ik=ff0bafaf8b&amp;view=att&amp;th=1412f1ec207597be&amp;attid=0.1&amp;disp=inline&amp;realattid=f_hlpzthzu0&amp;safe=1&amp;zw&amp;saduie=AG9B_P-Rajp2zn_Jq5dNTV63r4bp&amp;sadet=1384044856007&amp;sads=XJJrtgckXebjV-rksTkHqCn-_2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 descr="https://mail-attachment.googleusercontent.com/attachment/u/0/?ui=2&amp;ik=ff0bafaf8b&amp;view=att&amp;th=1412f1ec207597be&amp;attid=0.1&amp;disp=inline&amp;realattid=f_hlpzthzu0&amp;safe=1&amp;zw&amp;saduie=AG9B_P-Rajp2zn_Jq5dNTV63r4bp&amp;sadet=1384044856007&amp;sads=XJJrtgckXebjV-rksTkHqCn-_2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ЭКОЛОГИЯ\Сделаем!\_PROMO\лого Сделаем!\logo-LDIW-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4581128"/>
            <a:ext cx="2417155" cy="193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457200" y="589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34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Всемирная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уборка</a:t>
            </a:r>
            <a:r>
              <a:rPr lang="en-US" dirty="0">
                <a:solidFill>
                  <a:schemeClr val="bg1"/>
                </a:solidFill>
              </a:rPr>
              <a:t> «Let’s Do It»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5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Mila\Desktop\для презы 3 причины\foto_Исламова Анна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6768"/>
            <a:ext cx="9144000" cy="687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https://mail-attachment.googleusercontent.com/attachment/u/0/?ui=2&amp;ik=ff0bafaf8b&amp;view=att&amp;th=1412f1ec207597be&amp;attid=0.1&amp;disp=inline&amp;realattid=f_hlpzthzu0&amp;safe=1&amp;zw&amp;saduie=AG9B_P-Rajp2zn_Jq5dNTV63r4bp&amp;sadet=1384044856007&amp;sads=XJJrtgckXebjV-rksTkHqCn-_2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 descr="https://mail-attachment.googleusercontent.com/attachment/u/0/?ui=2&amp;ik=ff0bafaf8b&amp;view=att&amp;th=1412f1ec207597be&amp;attid=0.1&amp;disp=inline&amp;realattid=f_hlpzthzu0&amp;safe=1&amp;zw&amp;saduie=AG9B_P-Rajp2zn_Jq5dNTV63r4bp&amp;sadet=1384044856007&amp;sads=XJJrtgckXebjV-rksTkHqCn-_2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Всероссийская уборка «Сделаем!»</a:t>
            </a:r>
            <a:endParaRPr lang="ru-RU" dirty="0"/>
          </a:p>
        </p:txBody>
      </p:sp>
      <p:pic>
        <p:nvPicPr>
          <p:cNvPr id="13314" name="Picture 2" descr="C:\Users\Mila\Desktop\logo_sdela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42" y="5161508"/>
            <a:ext cx="3087108" cy="122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Тэги</a:t>
            </a:r>
            <a:r>
              <a:rPr lang="en-US" dirty="0" smtClean="0"/>
              <a:t> </a:t>
            </a:r>
            <a:r>
              <a:rPr lang="en-US" dirty="0" err="1" smtClean="0"/>
              <a:t>движения</a:t>
            </a:r>
            <a:r>
              <a:rPr lang="en-US" dirty="0" smtClean="0"/>
              <a:t> «</a:t>
            </a:r>
            <a:r>
              <a:rPr lang="en-US" dirty="0" err="1" smtClean="0"/>
              <a:t>Сделаем</a:t>
            </a:r>
            <a:r>
              <a:rPr lang="en-US" dirty="0" smtClean="0"/>
              <a:t>!»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11" name="AutoShape 2" descr="https://mail-attachment.googleusercontent.com/attachment/u/0/?ui=2&amp;ik=ff0bafaf8b&amp;view=att&amp;th=1412f1ec207597be&amp;attid=0.1&amp;disp=inline&amp;realattid=f_hlpzthzu0&amp;safe=1&amp;zw&amp;saduie=AG9B_P-Rajp2zn_Jq5dNTV63r4bp&amp;sadet=1384044856007&amp;sads=XJJrtgckXebjV-rksTkHqCn-_2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 descr="https://mail-attachment.googleusercontent.com/attachment/u/0/?ui=2&amp;ik=ff0bafaf8b&amp;view=att&amp;th=1412f1ec207597be&amp;attid=0.1&amp;disp=inline&amp;realattid=f_hlpzthzu0&amp;safe=1&amp;zw&amp;saduie=AG9B_P-Rajp2zn_Jq5dNTV63r4bp&amp;sadet=1384044856007&amp;sads=XJJrtgckXebjV-rksTkHqCn-_2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927104" y="1758697"/>
            <a:ext cx="7973056" cy="4312055"/>
            <a:chOff x="612775" y="1945302"/>
            <a:chExt cx="8601714" cy="4652051"/>
          </a:xfrm>
        </p:grpSpPr>
        <p:sp>
          <p:nvSpPr>
            <p:cNvPr id="42" name="Заголовок 3"/>
            <p:cNvSpPr txBox="1">
              <a:spLocks/>
            </p:cNvSpPr>
            <p:nvPr/>
          </p:nvSpPr>
          <p:spPr>
            <a:xfrm>
              <a:off x="2267744" y="1945302"/>
              <a:ext cx="3589428" cy="76944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ru-RU" sz="4000" kern="1200" dirty="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b="1" dirty="0">
                  <a:solidFill>
                    <a:srgbClr val="00B050"/>
                  </a:solidFill>
                </a:rPr>
                <a:t>#</a:t>
              </a:r>
              <a:r>
                <a:rPr lang="en-US" b="1" dirty="0" err="1" smtClean="0">
                  <a:solidFill>
                    <a:srgbClr val="00B050"/>
                  </a:solidFill>
                </a:rPr>
                <a:t>Экология</a:t>
              </a:r>
              <a:endParaRPr lang="ru-RU" sz="2400" dirty="0"/>
            </a:p>
          </p:txBody>
        </p:sp>
        <p:sp>
          <p:nvSpPr>
            <p:cNvPr id="8" name="Заголовок 3"/>
            <p:cNvSpPr txBox="1">
              <a:spLocks/>
            </p:cNvSpPr>
            <p:nvPr/>
          </p:nvSpPr>
          <p:spPr>
            <a:xfrm>
              <a:off x="612775" y="2714743"/>
              <a:ext cx="4824536" cy="76944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ru-RU" sz="4000" kern="1200" dirty="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b="1" dirty="0" smtClean="0">
                  <a:solidFill>
                    <a:srgbClr val="FFC000"/>
                  </a:solidFill>
                </a:rPr>
                <a:t>#</a:t>
              </a:r>
              <a:r>
                <a:rPr lang="en-US" b="1" dirty="0" err="1" smtClean="0">
                  <a:solidFill>
                    <a:srgbClr val="FFC000"/>
                  </a:solidFill>
                </a:rPr>
                <a:t>Проактивность</a:t>
              </a:r>
              <a:endParaRPr lang="ru-RU" sz="2400" dirty="0">
                <a:solidFill>
                  <a:srgbClr val="FFC000"/>
                </a:solidFill>
              </a:endParaRPr>
            </a:p>
          </p:txBody>
        </p:sp>
        <p:sp>
          <p:nvSpPr>
            <p:cNvPr id="9" name="Заголовок 3"/>
            <p:cNvSpPr txBox="1">
              <a:spLocks/>
            </p:cNvSpPr>
            <p:nvPr/>
          </p:nvSpPr>
          <p:spPr>
            <a:xfrm>
              <a:off x="5625061" y="2589584"/>
              <a:ext cx="3589428" cy="76944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ru-RU" sz="4000" kern="1200" dirty="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b="1" dirty="0" smtClean="0">
                  <a:solidFill>
                    <a:srgbClr val="E52F52"/>
                  </a:solidFill>
                </a:rPr>
                <a:t>#</a:t>
              </a:r>
              <a:r>
                <a:rPr lang="en-US" b="1" dirty="0" err="1" smtClean="0">
                  <a:solidFill>
                    <a:srgbClr val="E52F52"/>
                  </a:solidFill>
                </a:rPr>
                <a:t>Чистота</a:t>
              </a:r>
              <a:endParaRPr lang="ru-RU" sz="2400" dirty="0">
                <a:solidFill>
                  <a:srgbClr val="E52F52"/>
                </a:solidFill>
              </a:endParaRPr>
            </a:p>
          </p:txBody>
        </p:sp>
        <p:sp>
          <p:nvSpPr>
            <p:cNvPr id="10" name="Заголовок 3"/>
            <p:cNvSpPr txBox="1">
              <a:spLocks/>
            </p:cNvSpPr>
            <p:nvPr/>
          </p:nvSpPr>
          <p:spPr>
            <a:xfrm>
              <a:off x="4222321" y="4344759"/>
              <a:ext cx="4618269" cy="76691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ru-RU" sz="4000" kern="1200" dirty="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#</a:t>
              </a:r>
              <a:r>
                <a:rPr lang="en-US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Сообщество</a:t>
              </a:r>
              <a:endPara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Заголовок 3"/>
            <p:cNvSpPr txBox="1">
              <a:spLocks/>
            </p:cNvSpPr>
            <p:nvPr/>
          </p:nvSpPr>
          <p:spPr>
            <a:xfrm>
              <a:off x="4690941" y="5827912"/>
              <a:ext cx="3681028" cy="76944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ru-RU" sz="4000" kern="1200" dirty="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b="1" dirty="0" smtClean="0">
                  <a:solidFill>
                    <a:srgbClr val="92D050"/>
                  </a:solidFill>
                </a:rPr>
                <a:t>#</a:t>
              </a:r>
              <a:r>
                <a:rPr lang="en-US" b="1" dirty="0" err="1" smtClean="0">
                  <a:solidFill>
                    <a:srgbClr val="92D050"/>
                  </a:solidFill>
                </a:rPr>
                <a:t>Позитив</a:t>
              </a:r>
              <a:endParaRPr lang="ru-RU" sz="2400" dirty="0">
                <a:solidFill>
                  <a:srgbClr val="92D050"/>
                </a:solidFill>
              </a:endParaRPr>
            </a:p>
          </p:txBody>
        </p:sp>
        <p:sp>
          <p:nvSpPr>
            <p:cNvPr id="13" name="Заголовок 3"/>
            <p:cNvSpPr txBox="1">
              <a:spLocks/>
            </p:cNvSpPr>
            <p:nvPr/>
          </p:nvSpPr>
          <p:spPr>
            <a:xfrm>
              <a:off x="1868030" y="3547447"/>
              <a:ext cx="5363538" cy="76944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ru-RU" sz="4000" kern="1200" dirty="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#</a:t>
              </a:r>
              <a:r>
                <a:rPr lang="en-US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Ответственность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Заголовок 3"/>
            <p:cNvSpPr txBox="1">
              <a:spLocks/>
            </p:cNvSpPr>
            <p:nvPr/>
          </p:nvSpPr>
          <p:spPr>
            <a:xfrm>
              <a:off x="3212793" y="5050166"/>
              <a:ext cx="4824536" cy="76944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ru-RU" sz="4000" kern="1200" dirty="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b="1" dirty="0" smtClean="0">
                  <a:solidFill>
                    <a:srgbClr val="FF0000"/>
                  </a:solidFill>
                </a:rPr>
                <a:t>#</a:t>
              </a:r>
              <a:r>
                <a:rPr lang="en-US" b="1" dirty="0" err="1" smtClean="0">
                  <a:solidFill>
                    <a:srgbClr val="FF0000"/>
                  </a:solidFill>
                </a:rPr>
                <a:t>Энергия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2" descr="C:\ЭКОЛОГИЯ\Сделаем!\_PROMO\лого Сделаем!\отдельно рожицы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09491"/>
            <a:ext cx="1530230" cy="14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Цели</a:t>
            </a:r>
            <a:r>
              <a:rPr lang="en-US" dirty="0" smtClean="0"/>
              <a:t> «</a:t>
            </a:r>
            <a:r>
              <a:rPr lang="en-US" dirty="0" err="1" smtClean="0"/>
              <a:t>Сделаем</a:t>
            </a:r>
            <a:r>
              <a:rPr lang="en-US" dirty="0" smtClean="0"/>
              <a:t>!» в </a:t>
            </a:r>
            <a:r>
              <a:rPr lang="en-US" dirty="0" err="1" smtClean="0"/>
              <a:t>России</a:t>
            </a:r>
            <a:endParaRPr lang="ru-RU" dirty="0"/>
          </a:p>
        </p:txBody>
      </p:sp>
      <p:sp>
        <p:nvSpPr>
          <p:cNvPr id="11" name="AutoShape 2" descr="https://mail-attachment.googleusercontent.com/attachment/u/0/?ui=2&amp;ik=ff0bafaf8b&amp;view=att&amp;th=1412f1ec207597be&amp;attid=0.1&amp;disp=inline&amp;realattid=f_hlpzthzu0&amp;safe=1&amp;zw&amp;saduie=AG9B_P-Rajp2zn_Jq5dNTV63r4bp&amp;sadet=1384044856007&amp;sads=XJJrtgckXebjV-rksTkHqCn-_2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5176" y="5013176"/>
            <a:ext cx="7528596" cy="735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Сформировалась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культура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чистой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жизни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личной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ответственности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805176" y="1772816"/>
            <a:ext cx="7528596" cy="1368152"/>
            <a:chOff x="805176" y="1772816"/>
            <a:chExt cx="7528596" cy="1368152"/>
          </a:xfrm>
        </p:grpSpPr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805176" y="1772816"/>
              <a:ext cx="7528596" cy="73501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Россия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очищена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от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стихийных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свалок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Стрелка вниз 1"/>
            <p:cNvSpPr/>
            <p:nvPr/>
          </p:nvSpPr>
          <p:spPr>
            <a:xfrm>
              <a:off x="4211960" y="2708920"/>
              <a:ext cx="504056" cy="43204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05176" y="3364315"/>
            <a:ext cx="7528596" cy="1420258"/>
            <a:chOff x="805176" y="3364315"/>
            <a:chExt cx="7528596" cy="1420258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805176" y="3364315"/>
              <a:ext cx="7528596" cy="73501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Изменилась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культура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обращения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с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отходами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4211960" y="4352525"/>
              <a:ext cx="504056" cy="43204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563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 with ethnic Slavic patterns and pictures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839250" y="20051"/>
            <a:ext cx="2304750" cy="68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Сдалась</a:t>
            </a:r>
            <a:r>
              <a:rPr lang="en-US" dirty="0"/>
              <a:t> </a:t>
            </a:r>
            <a:r>
              <a:rPr lang="en-US" dirty="0" err="1"/>
              <a:t>вам</a:t>
            </a:r>
            <a:r>
              <a:rPr lang="en-US" dirty="0"/>
              <a:t> </a:t>
            </a:r>
            <a:r>
              <a:rPr lang="en-US" dirty="0" err="1"/>
              <a:t>эта</a:t>
            </a:r>
            <a:r>
              <a:rPr lang="en-US" dirty="0"/>
              <a:t> </a:t>
            </a:r>
            <a:r>
              <a:rPr lang="en-US" dirty="0" err="1"/>
              <a:t>чистота</a:t>
            </a:r>
            <a:r>
              <a:rPr lang="en-US" dirty="0"/>
              <a:t>!</a:t>
            </a:r>
            <a:endParaRPr lang="ru-RU" dirty="0"/>
          </a:p>
        </p:txBody>
      </p:sp>
      <p:pic>
        <p:nvPicPr>
          <p:cNvPr id="15" name="Picture 4" descr="C:\Users\Mila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7434" y="2550544"/>
            <a:ext cx="3988821" cy="30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560388" y="1484313"/>
            <a:ext cx="5955828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Заняться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больше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нечем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?? </a:t>
            </a:r>
          </a:p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Волонтерить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негде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???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5605448"/>
            <a:ext cx="5955828" cy="9300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чешуйчатый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Чистота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важно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Правило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тайм-менеджмента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http://blog.netpeak.ua/wp-content/uploads/gl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71003"/>
            <a:ext cx="3869804" cy="478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0388" y="1472498"/>
            <a:ext cx="4875708" cy="4165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“</a:t>
            </a:r>
            <a:r>
              <a:rPr lang="ru-RU" dirty="0"/>
              <a:t>Люди, показывающие хорошие результаты, работают за чистым столом. У непродуктивных и несобранных людей на столе царит </a:t>
            </a:r>
            <a:r>
              <a:rPr lang="ru-RU" b="1" dirty="0"/>
              <a:t>дикий</a:t>
            </a:r>
            <a:r>
              <a:rPr lang="ru-RU" dirty="0"/>
              <a:t> </a:t>
            </a:r>
            <a:r>
              <a:rPr lang="ru-RU" b="1" dirty="0"/>
              <a:t>хаос</a:t>
            </a:r>
            <a:r>
              <a:rPr lang="en-US" dirty="0"/>
              <a:t>.”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0388" y="1522988"/>
            <a:ext cx="7323980" cy="9541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igpicture.ru/wp-content/uploads/2012/05/0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/>
          <a:stretch/>
        </p:blipFill>
        <p:spPr bwMode="auto">
          <a:xfrm>
            <a:off x="-13223" y="1484313"/>
            <a:ext cx="9146111" cy="5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Правило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шеф-повара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3" descr="C:\Users\Mila\Desktop\shutterstock_55197661-[Converted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590">
            <a:off x="4947434" y="1740652"/>
            <a:ext cx="3798867" cy="25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465986">
            <a:off x="5449326" y="2382653"/>
            <a:ext cx="2795080" cy="14401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400" dirty="0"/>
              <a:t>“На</a:t>
            </a:r>
            <a:r>
              <a:rPr lang="ru-RU" sz="2400" dirty="0"/>
              <a:t> </a:t>
            </a:r>
            <a:r>
              <a:rPr lang="en-US" sz="2400" dirty="0" err="1" smtClean="0"/>
              <a:t>кухне</a:t>
            </a:r>
            <a:r>
              <a:rPr lang="ru-RU" sz="2400" dirty="0" smtClean="0"/>
              <a:t> </a:t>
            </a:r>
            <a:r>
              <a:rPr lang="en-US" sz="2400" dirty="0" err="1" smtClean="0"/>
              <a:t>должно</a:t>
            </a:r>
            <a:r>
              <a:rPr lang="en-US" sz="2400" dirty="0" smtClean="0"/>
              <a:t> </a:t>
            </a:r>
            <a:r>
              <a:rPr lang="en-US" sz="2400" dirty="0" err="1" smtClean="0"/>
              <a:t>быть</a:t>
            </a:r>
            <a:r>
              <a:rPr lang="en-US" sz="2400" dirty="0" smtClean="0"/>
              <a:t> </a:t>
            </a:r>
            <a:r>
              <a:rPr lang="en-US" sz="2400" dirty="0" err="1" smtClean="0"/>
              <a:t>чисто</a:t>
            </a:r>
            <a:r>
              <a:rPr lang="en-US" sz="2400" dirty="0" smtClean="0"/>
              <a:t>!!!”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30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Правило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фень-шуй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388" y="1484313"/>
            <a:ext cx="6165056" cy="39703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“</a:t>
            </a:r>
            <a:r>
              <a:rPr lang="ru-RU" dirty="0"/>
              <a:t>Когда клиенты требуют молниеносных результатов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</a:t>
            </a:r>
            <a:r>
              <a:rPr lang="ru-RU" dirty="0" err="1"/>
              <a:t>фэн-шуй</a:t>
            </a:r>
            <a:r>
              <a:rPr lang="ru-RU" dirty="0"/>
              <a:t>, </a:t>
            </a:r>
            <a:r>
              <a:rPr lang="en-US" dirty="0" err="1"/>
              <a:t>им</a:t>
            </a:r>
            <a:r>
              <a:rPr lang="en-US" dirty="0"/>
              <a:t> </a:t>
            </a:r>
            <a:r>
              <a:rPr lang="en-US" dirty="0" err="1"/>
              <a:t>предлагается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срочно </a:t>
            </a:r>
            <a:r>
              <a:rPr lang="ru-RU" dirty="0"/>
              <a:t>избавиться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</a:t>
            </a:r>
            <a:r>
              <a:rPr lang="en-US" dirty="0" err="1" smtClean="0"/>
              <a:t>ненужных</a:t>
            </a:r>
            <a:r>
              <a:rPr lang="en-US" dirty="0" smtClean="0"/>
              <a:t> </a:t>
            </a:r>
            <a:r>
              <a:rPr lang="en-US" dirty="0" err="1"/>
              <a:t>вещей</a:t>
            </a:r>
            <a:r>
              <a:rPr lang="ru-RU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Избавление </a:t>
            </a:r>
            <a:r>
              <a:rPr lang="ru-RU" b="1" dirty="0"/>
              <a:t>от мусора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просто </a:t>
            </a:r>
            <a:r>
              <a:rPr lang="ru-RU" b="1" dirty="0"/>
              <a:t>творит чудеса</a:t>
            </a:r>
            <a:r>
              <a:rPr lang="ru-RU" dirty="0"/>
              <a:t>.</a:t>
            </a:r>
            <a:r>
              <a:rPr lang="en-US" dirty="0"/>
              <a:t>”</a:t>
            </a:r>
            <a:endParaRPr lang="ru-RU" dirty="0"/>
          </a:p>
        </p:txBody>
      </p:sp>
      <p:pic>
        <p:nvPicPr>
          <p:cNvPr id="8194" name="Picture 2" descr="http://1.bp.blogspot.com/-BaODetvGbfw/UKIk9p4Fb2I/AAAAAAAAA2Q/l2D407ujjk0/s1600/%D0%B6%D0%B0%D0%B1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05140"/>
            <a:ext cx="3616408" cy="31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Правило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Флай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Леди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0" dirty="0" err="1">
                <a:solidFill>
                  <a:schemeClr val="accent6">
                    <a:lumMod val="75000"/>
                  </a:schemeClr>
                </a:solidFill>
              </a:rPr>
              <a:t>тайм-менджмент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6">
                    <a:lumMod val="75000"/>
                  </a:schemeClr>
                </a:solidFill>
              </a:rPr>
              <a:t>для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6">
                    <a:lumMod val="75000"/>
                  </a:schemeClr>
                </a:solidFill>
              </a:rPr>
              <a:t>домохозяек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388" y="1899930"/>
            <a:ext cx="8043862" cy="3676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“</a:t>
            </a:r>
            <a:r>
              <a:rPr lang="ru-RU" dirty="0"/>
              <a:t>Большинство людей объясняет наличие мусора в доме отсутствием сил, необходимых для его уборки. Они постоянно ощущают усталость. Однако застойная энергия, накапливающаяся вокруг мусора, еще больше усиливает чувство усталости и апатии. Избавление от мусора высвобождает энергию вашего дома и </a:t>
            </a:r>
            <a:r>
              <a:rPr lang="ru-RU" b="1" dirty="0"/>
              <a:t>вызывает прилив жизненных сил </a:t>
            </a:r>
            <a:r>
              <a:rPr lang="ru-RU" dirty="0"/>
              <a:t>в вашем теле. 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0388" y="1522988"/>
            <a:ext cx="8043862" cy="7538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40180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 with ethnic Slavic patterns and pictures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72146" y="20051"/>
            <a:ext cx="6871854" cy="68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6882" y="2301527"/>
            <a:ext cx="3312368" cy="1657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Сказано, сделано!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60388" y="1052513"/>
            <a:ext cx="6118369" cy="1635497"/>
            <a:chOff x="560388" y="1052513"/>
            <a:chExt cx="6118369" cy="1635497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85"/>
            <a:stretch/>
          </p:blipFill>
          <p:spPr bwMode="auto">
            <a:xfrm>
              <a:off x="5004048" y="1052513"/>
              <a:ext cx="1674709" cy="1129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560388" y="1489393"/>
              <a:ext cx="5955828" cy="1198617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Путь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не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близкий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да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внедорожник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быстрый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748" name="Picture 4" descr="http://thumb1.shutterstock.com/display_pic_with_logo/1279084/131256584/stock-vector-black-and-white-vector-illustration-of-trash-1312565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0"/>
          <a:stretch/>
        </p:blipFill>
        <p:spPr bwMode="auto">
          <a:xfrm>
            <a:off x="3760021" y="5301208"/>
            <a:ext cx="2846090" cy="116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537548" y="2866860"/>
            <a:ext cx="5978668" cy="11412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вот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уже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стоят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Саша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с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Машей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берегу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озера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синего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7548" y="3721983"/>
            <a:ext cx="5978668" cy="11412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давно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местными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дачникам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разведанного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Смотрят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гору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смрадную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кучу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мусорную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золотом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бережку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0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 with ethnic Slavic patterns and pictures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72146" y="20051"/>
            <a:ext cx="6871854" cy="68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6882" y="2301527"/>
            <a:ext cx="3312368" cy="1657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2788994" cy="286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В </a:t>
            </a:r>
            <a:r>
              <a:rPr lang="en-US" dirty="0" err="1" smtClean="0"/>
              <a:t>общем</a:t>
            </a:r>
            <a:r>
              <a:rPr lang="en-US" dirty="0" smtClean="0"/>
              <a:t>, </a:t>
            </a:r>
            <a:r>
              <a:rPr lang="en-US" dirty="0" err="1" smtClean="0"/>
              <a:t>стали</a:t>
            </a:r>
            <a:r>
              <a:rPr lang="en-US" dirty="0" smtClean="0"/>
              <a:t> </a:t>
            </a:r>
            <a:r>
              <a:rPr lang="en-US" dirty="0" err="1" smtClean="0"/>
              <a:t>Саша</a:t>
            </a:r>
            <a:r>
              <a:rPr lang="en-US" dirty="0" smtClean="0"/>
              <a:t> с </a:t>
            </a:r>
            <a:r>
              <a:rPr lang="en-US" dirty="0" err="1" smtClean="0"/>
              <a:t>Машей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координаторами</a:t>
            </a:r>
            <a:r>
              <a:rPr lang="en-US" dirty="0" smtClean="0"/>
              <a:t> «</a:t>
            </a:r>
            <a:r>
              <a:rPr lang="en-US" dirty="0" err="1" smtClean="0"/>
              <a:t>Сделаем</a:t>
            </a:r>
            <a:r>
              <a:rPr lang="en-US" dirty="0" smtClean="0"/>
              <a:t>!»</a:t>
            </a:r>
            <a:endParaRPr lang="ru-RU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37548" y="1960069"/>
            <a:ext cx="5978668" cy="11412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2239963" algn="l"/>
              </a:tabLs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зажили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лучше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прежнего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7548" y="4941168"/>
            <a:ext cx="5978668" cy="16566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Ах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же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совсем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забыли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причины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стать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причиной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!!!</a:t>
            </a:r>
          </a:p>
          <a:p>
            <a:pPr algn="l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же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они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получают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взамен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2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Users\Mila\Desktop\shutterstock_51605512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4243686"/>
            <a:ext cx="394017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Причина</a:t>
            </a:r>
            <a:r>
              <a:rPr lang="en-US" dirty="0" smtClean="0"/>
              <a:t> №1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7548" y="1467944"/>
            <a:ext cx="7490836" cy="15290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2239963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Наводя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порядок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своей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земле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ты инвестируешь 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свое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собственное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будущее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будущее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своих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детей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tabLst>
                <a:tab pos="2239963" algn="l"/>
              </a:tabLst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39963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Это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важно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если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твоих планах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нет эмиграции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если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ты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хочешь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жить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благополучной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стране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l">
              <a:tabLst>
                <a:tab pos="2239963" algn="l"/>
              </a:tabLst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39963" algn="l"/>
              </a:tabLst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Благополучной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и в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плане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экологии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!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2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Причина</a:t>
            </a:r>
            <a:r>
              <a:rPr lang="en-US" dirty="0" smtClean="0"/>
              <a:t> №2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7548" y="1427232"/>
            <a:ext cx="8066702" cy="15697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2239963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Приходи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уборку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ты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обязательно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испытаешь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массу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эмоций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изумления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до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гнева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восторга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7548" y="3351485"/>
            <a:ext cx="6122684" cy="15697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2239963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если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выдержишь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справишся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пессимизмом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ленью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брезгливостью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ты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вернешься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уборку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снова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7547" y="4647133"/>
            <a:ext cx="5258589" cy="15697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2239963" algn="l"/>
              </a:tabLst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Потому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что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захочешь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снова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почувствовать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крылья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за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спиной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встретить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других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крылатых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</a:p>
          <a:p>
            <a:pPr algn="l">
              <a:tabLst>
                <a:tab pos="2239963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С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ними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интересно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!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5497" y="2066080"/>
            <a:ext cx="2720051" cy="479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24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Причина</a:t>
            </a:r>
            <a:r>
              <a:rPr lang="en-US" dirty="0" smtClean="0"/>
              <a:t> №3 </a:t>
            </a:r>
            <a:r>
              <a:rPr lang="en-US" b="0" dirty="0" smtClean="0"/>
              <a:t>(</a:t>
            </a:r>
            <a:r>
              <a:rPr lang="en-US" b="0" dirty="0" err="1" smtClean="0"/>
              <a:t>шибко</a:t>
            </a:r>
            <a:r>
              <a:rPr lang="en-US" b="0" dirty="0" smtClean="0"/>
              <a:t> </a:t>
            </a:r>
            <a:r>
              <a:rPr lang="en-US" b="0" dirty="0" err="1" smtClean="0"/>
              <a:t>научная</a:t>
            </a:r>
            <a:r>
              <a:rPr lang="en-US" b="0" dirty="0" smtClean="0"/>
              <a:t>) </a:t>
            </a:r>
            <a:endParaRPr lang="ru-RU" b="0" dirty="0"/>
          </a:p>
        </p:txBody>
      </p:sp>
      <p:pic>
        <p:nvPicPr>
          <p:cNvPr id="3" name="Picture 2" descr="vector set - doodles - science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3712" y="548681"/>
            <a:ext cx="96475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C:\Users\Mila\Desktop\для презы 3 причины\piramida-maslow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1" y="1916833"/>
            <a:ext cx="6012160" cy="46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7548" y="1467944"/>
            <a:ext cx="8498948" cy="11412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2239963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Это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пирамида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потребностей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Маслоу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7548" y="2657954"/>
            <a:ext cx="8498948" cy="11412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2239963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Участие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«Сделаем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!»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39963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волшебным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образом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>
              <a:tabLst>
                <a:tab pos="2239963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удовлетворяет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все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>
              <a:tabLst>
                <a:tab pos="2239963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потребности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человека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7548" y="5226566"/>
            <a:ext cx="8498948" cy="11412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2239963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Даже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эту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 </a:t>
            </a:r>
          </a:p>
          <a:p>
            <a:pPr algn="l">
              <a:tabLst>
                <a:tab pos="2239963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конце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уборок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вкусный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пикник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1196986">
            <a:off x="2642636" y="5465594"/>
            <a:ext cx="978408" cy="4846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0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 with ethnic Slavic patterns and pictures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839250" y="20051"/>
            <a:ext cx="2304750" cy="68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Что</a:t>
            </a:r>
            <a:r>
              <a:rPr lang="en-US" dirty="0" smtClean="0"/>
              <a:t>, </a:t>
            </a:r>
            <a:r>
              <a:rPr lang="en-US" dirty="0" err="1" smtClean="0"/>
              <a:t>умники</a:t>
            </a:r>
            <a:r>
              <a:rPr lang="en-US" dirty="0" smtClean="0"/>
              <a:t>, </a:t>
            </a:r>
            <a:r>
              <a:rPr lang="en-US" dirty="0" err="1" smtClean="0"/>
              <a:t>субботников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в </a:t>
            </a:r>
            <a:r>
              <a:rPr lang="en-US" dirty="0" err="1" smtClean="0"/>
              <a:t>юности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хватило</a:t>
            </a:r>
            <a:r>
              <a:rPr lang="en-US" dirty="0" smtClean="0"/>
              <a:t>? </a:t>
            </a:r>
            <a:endParaRPr lang="ru-RU" dirty="0"/>
          </a:p>
        </p:txBody>
      </p:sp>
      <p:pic>
        <p:nvPicPr>
          <p:cNvPr id="15" name="Picture 4" descr="C:\Users\Mila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7" y="1986176"/>
            <a:ext cx="4047051" cy="31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457200" y="5264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32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0" dirty="0" err="1" smtClean="0">
                <a:solidFill>
                  <a:schemeClr val="accent6">
                    <a:lumMod val="75000"/>
                  </a:schemeClr>
                </a:solidFill>
              </a:rPr>
              <a:t>Нет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0" dirty="0" err="1" smtClean="0">
                <a:solidFill>
                  <a:schemeClr val="accent6">
                    <a:lumMod val="75000"/>
                  </a:schemeClr>
                </a:solidFill>
              </a:rPr>
              <a:t>трехголовый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en-US" b="0" dirty="0" err="1">
                <a:solidFill>
                  <a:schemeClr val="accent6">
                    <a:lumMod val="75000"/>
                  </a:schemeClr>
                </a:solidFill>
              </a:rPr>
              <a:t>Сделаем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!» - 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больше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чем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субботник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8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89176"/>
            <a:ext cx="8579296" cy="1183640"/>
          </a:xfrm>
        </p:spPr>
        <p:txBody>
          <a:bodyPr/>
          <a:lstStyle/>
          <a:p>
            <a:r>
              <a:rPr lang="en-US" dirty="0" err="1" smtClean="0"/>
              <a:t>Акцент</a:t>
            </a:r>
            <a:r>
              <a:rPr lang="en-US" dirty="0" smtClean="0"/>
              <a:t> на </a:t>
            </a:r>
            <a:r>
              <a:rPr lang="en-US" dirty="0" err="1" smtClean="0"/>
              <a:t>раздельный</a:t>
            </a:r>
            <a:r>
              <a:rPr lang="en-US" dirty="0" smtClean="0"/>
              <a:t> </a:t>
            </a:r>
            <a:r>
              <a:rPr lang="en-US" dirty="0" err="1" smtClean="0"/>
              <a:t>сбор</a:t>
            </a:r>
            <a:r>
              <a:rPr lang="en-US" dirty="0" smtClean="0"/>
              <a:t> </a:t>
            </a:r>
            <a:r>
              <a:rPr lang="en-US" dirty="0" err="1" smtClean="0"/>
              <a:t>мусора</a:t>
            </a:r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37548" y="1489075"/>
            <a:ext cx="8498948" cy="11412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2239963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Примерно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% собранного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мусора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отправляется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переработку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7" name="Picture 5" descr="https://pp.vk.me/c314718/v314718817/24ab/pooENINJ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554769"/>
            <a:ext cx="5753100" cy="4295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http://sdelaem.info/files/styles/large/public/text-images/2012-10-02/5osifxfwoa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1712">
            <a:off x="343851" y="2931530"/>
            <a:ext cx="3471961" cy="2603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98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И </a:t>
            </a:r>
            <a:r>
              <a:rPr lang="en-US" dirty="0" err="1" smtClean="0"/>
              <a:t>экологическое</a:t>
            </a:r>
            <a:r>
              <a:rPr lang="en-US" dirty="0" smtClean="0"/>
              <a:t> </a:t>
            </a:r>
            <a:r>
              <a:rPr lang="en-US" dirty="0" err="1" smtClean="0"/>
              <a:t>просвещение</a:t>
            </a:r>
            <a:endParaRPr lang="ru-RU" dirty="0"/>
          </a:p>
        </p:txBody>
      </p:sp>
      <p:pic>
        <p:nvPicPr>
          <p:cNvPr id="17" name="Picture 3" descr="C:\Users\Mila\Desktop\ALL FROM DESKTOP\уборка 2013 Бутово\1275605_10201312627470166_378288135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38" y="1489074"/>
            <a:ext cx="9123362" cy="536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942" name="Picture 6" descr="http://musora.bolshe.net/uploads/static/29/foto-eco-progulk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906">
            <a:off x="3606248" y="2189977"/>
            <a:ext cx="5830994" cy="4373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02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89176"/>
            <a:ext cx="9083352" cy="1143000"/>
          </a:xfrm>
        </p:spPr>
        <p:txBody>
          <a:bodyPr/>
          <a:lstStyle/>
          <a:p>
            <a:r>
              <a:rPr lang="en-US" dirty="0" smtClean="0"/>
              <a:t>А </a:t>
            </a:r>
            <a:r>
              <a:rPr lang="en-US" dirty="0" err="1" smtClean="0"/>
              <a:t>также</a:t>
            </a:r>
            <a:r>
              <a:rPr lang="en-US" dirty="0" smtClean="0"/>
              <a:t> </a:t>
            </a:r>
            <a:r>
              <a:rPr lang="en-US" dirty="0" err="1" smtClean="0"/>
              <a:t>п</a:t>
            </a:r>
            <a:r>
              <a:rPr lang="en-US" dirty="0" err="1" smtClean="0"/>
              <a:t>ризы</a:t>
            </a:r>
            <a:r>
              <a:rPr lang="en-US" dirty="0" smtClean="0"/>
              <a:t> </a:t>
            </a:r>
            <a:r>
              <a:rPr lang="en-US" dirty="0" smtClean="0"/>
              <a:t>и </a:t>
            </a:r>
            <a:r>
              <a:rPr lang="en-US" dirty="0" err="1" smtClean="0"/>
              <a:t>угощения</a:t>
            </a:r>
            <a:r>
              <a:rPr lang="en-US" dirty="0" smtClean="0"/>
              <a:t> </a:t>
            </a:r>
            <a:r>
              <a:rPr lang="en-US" dirty="0" err="1" smtClean="0"/>
              <a:t>от</a:t>
            </a:r>
            <a:r>
              <a:rPr lang="en-US" dirty="0" smtClean="0"/>
              <a:t> </a:t>
            </a:r>
            <a:r>
              <a:rPr lang="en-US" dirty="0" err="1" smtClean="0"/>
              <a:t>спонсоров</a:t>
            </a:r>
            <a:endParaRPr lang="ru-RU" dirty="0"/>
          </a:p>
        </p:txBody>
      </p:sp>
      <p:pic>
        <p:nvPicPr>
          <p:cNvPr id="39938" name="Picture 2" descr="http://www.nestle.ru/asset-library/PublishingImages/PressReleases/2013-06-18/2013-06-18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0" y="1803529"/>
            <a:ext cx="5256584" cy="4601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6082" name="Picture 2" descr="https://pp.vk.me/c314718/v314718692/5bc0/ZbbFJKB9Ee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181229">
            <a:off x="835404" y="1693975"/>
            <a:ext cx="3740770" cy="4754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87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Развлечения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взрослых</a:t>
            </a:r>
            <a:r>
              <a:rPr lang="en-US" dirty="0" smtClean="0"/>
              <a:t> и </a:t>
            </a:r>
            <a:r>
              <a:rPr lang="en-US" dirty="0" err="1" smtClean="0"/>
              <a:t>детей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149" name="Picture 5" descr="https://pp.vk.me/c412919/v412919679/3957/K67kY7wqFu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4950" y="1489075"/>
            <a:ext cx="3829050" cy="536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10" descr="https://pp.vk.me/c314718/v314718692/5b48/W79fzjvIf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573016"/>
            <a:ext cx="5753100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250">
            <a:off x="254186" y="1636512"/>
            <a:ext cx="486454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76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Обязательная</a:t>
            </a:r>
            <a:r>
              <a:rPr lang="en-US" dirty="0" smtClean="0"/>
              <a:t> </a:t>
            </a:r>
            <a:r>
              <a:rPr lang="en-US" dirty="0" err="1" smtClean="0"/>
              <a:t>опека</a:t>
            </a:r>
            <a:r>
              <a:rPr lang="en-US" dirty="0" smtClean="0"/>
              <a:t> </a:t>
            </a:r>
            <a:r>
              <a:rPr lang="en-US" dirty="0" err="1" smtClean="0"/>
              <a:t>места</a:t>
            </a:r>
            <a:r>
              <a:rPr lang="en-US" dirty="0" smtClean="0"/>
              <a:t>, </a:t>
            </a:r>
            <a:r>
              <a:rPr lang="en-US" dirty="0" err="1" smtClean="0"/>
              <a:t>где</a:t>
            </a:r>
            <a:r>
              <a:rPr lang="en-US" dirty="0" smtClean="0"/>
              <a:t> </a:t>
            </a:r>
            <a:r>
              <a:rPr lang="en-US" dirty="0" err="1" smtClean="0"/>
              <a:t>мы</a:t>
            </a:r>
            <a:r>
              <a:rPr lang="en-US" dirty="0" smtClean="0"/>
              <a:t> </a:t>
            </a:r>
            <a:r>
              <a:rPr lang="en-US" dirty="0" err="1" smtClean="0"/>
              <a:t>навели</a:t>
            </a:r>
            <a:r>
              <a:rPr lang="en-US" dirty="0" smtClean="0"/>
              <a:t> </a:t>
            </a:r>
            <a:r>
              <a:rPr lang="en-US" dirty="0" err="1" smtClean="0"/>
              <a:t>порядок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64" y="2407007"/>
            <a:ext cx="6004880" cy="4007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C:\Users\Mila\Desktop\Баланс ТВ\после уборки\1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4896">
            <a:off x="641613" y="1768591"/>
            <a:ext cx="3803769" cy="2535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53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 with ethnic Slavic patterns and pictures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839250" y="20051"/>
            <a:ext cx="2304750" cy="68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6882" y="1597870"/>
            <a:ext cx="3312368" cy="1657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vector set - doodles - speech &amp; arrows - stock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501640" y="3078480"/>
            <a:ext cx="149352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ector set - doodles - speech &amp; arrows - stock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r="-1302" b="-3163"/>
          <a:stretch/>
        </p:blipFill>
        <p:spPr bwMode="auto">
          <a:xfrm>
            <a:off x="-10261648" y="38286"/>
            <a:ext cx="5882640" cy="58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60388" y="1501381"/>
            <a:ext cx="5955828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37548" y="1937246"/>
            <a:ext cx="6260540" cy="1779068"/>
            <a:chOff x="537548" y="2849496"/>
            <a:chExt cx="6260540" cy="1779068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129" y="2889329"/>
              <a:ext cx="1164959" cy="1739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Заголовок 1"/>
            <p:cNvSpPr txBox="1">
              <a:spLocks/>
            </p:cNvSpPr>
            <p:nvPr/>
          </p:nvSpPr>
          <p:spPr>
            <a:xfrm>
              <a:off x="537548" y="2849496"/>
              <a:ext cx="5978668" cy="114123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А в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глазах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у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Саши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решимость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br>
                <a:rPr lang="en-US" sz="2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как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туча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черная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собирается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… 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Заливает</a:t>
            </a:r>
            <a:r>
              <a:rPr lang="en-US" dirty="0" smtClean="0"/>
              <a:t> </a:t>
            </a:r>
            <a:r>
              <a:rPr lang="en-US" dirty="0" err="1" smtClean="0"/>
              <a:t>Маша</a:t>
            </a:r>
            <a:r>
              <a:rPr lang="en-US" dirty="0" smtClean="0"/>
              <a:t> </a:t>
            </a:r>
            <a:r>
              <a:rPr lang="en-US" dirty="0" err="1" smtClean="0"/>
              <a:t>грудь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Сашину</a:t>
            </a:r>
            <a:r>
              <a:rPr lang="en-US" dirty="0" smtClean="0"/>
              <a:t> </a:t>
            </a:r>
            <a:r>
              <a:rPr lang="en-US" dirty="0" err="1" smtClean="0"/>
              <a:t>слезами</a:t>
            </a:r>
            <a:r>
              <a:rPr lang="en-US" dirty="0" smtClean="0"/>
              <a:t> </a:t>
            </a:r>
            <a:r>
              <a:rPr lang="en-US" dirty="0" err="1" smtClean="0"/>
              <a:t>горючими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60388" y="3439291"/>
            <a:ext cx="5955828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Пакуют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Саша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с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Машей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чемоданы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уезжают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из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страны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своей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горемычной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к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берегам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далеким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благополучным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навсегда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6" descr="Doodle set - sea - stock vect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9" t="7469" r="39634" b="77808"/>
          <a:stretch/>
        </p:blipFill>
        <p:spPr bwMode="auto">
          <a:xfrm flipH="1">
            <a:off x="4925623" y="4869160"/>
            <a:ext cx="1415012" cy="13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5426" y="5298492"/>
            <a:ext cx="1586691" cy="120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0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Картографирование</a:t>
            </a:r>
            <a:r>
              <a:rPr lang="en-US" dirty="0" smtClean="0"/>
              <a:t> </a:t>
            </a:r>
            <a:r>
              <a:rPr lang="en-US" dirty="0" err="1" smtClean="0"/>
              <a:t>незаконных</a:t>
            </a:r>
            <a:r>
              <a:rPr lang="en-US" dirty="0" smtClean="0"/>
              <a:t> </a:t>
            </a:r>
            <a:r>
              <a:rPr lang="en-US" dirty="0" err="1" smtClean="0"/>
              <a:t>свалок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8" name="Picture 2" descr="C:\Users\Mila\Desktop\Баланс ТВ2\Баланс ТВ\photo_1366711589_w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43" y="2180145"/>
            <a:ext cx="6233358" cy="4677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2" descr="C:\Users\Mila\Desktop\для презы 3 причины\фото\promo-slide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174">
            <a:off x="274809" y="1815468"/>
            <a:ext cx="5873750" cy="196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7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Mila\Desktop\Баланс ТВ2\Баланс ТВ\дополнение к уборке (наши уборки - это не субботник, а новый формат полезного досуга)\IMG_61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99" y="2204785"/>
            <a:ext cx="6979301" cy="4653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И </a:t>
            </a:r>
            <a:r>
              <a:rPr lang="en-US" dirty="0" err="1" smtClean="0"/>
              <a:t>многое-многое</a:t>
            </a:r>
            <a:r>
              <a:rPr lang="en-US" dirty="0" smtClean="0"/>
              <a:t> </a:t>
            </a:r>
            <a:r>
              <a:rPr lang="en-US" dirty="0" err="1" smtClean="0"/>
              <a:t>другое</a:t>
            </a:r>
            <a:r>
              <a:rPr lang="en-US" dirty="0" smtClean="0"/>
              <a:t>…</a:t>
            </a:r>
            <a:endParaRPr lang="ru-RU" dirty="0"/>
          </a:p>
        </p:txBody>
      </p:sp>
      <p:pic>
        <p:nvPicPr>
          <p:cNvPr id="9" name="Picture 3" descr="C:\Users\Mila\Desktop\Баланс ТВ2\Баланс ТВ\дополнение к уборке (наши уборки - это не субботник, а новый формат полезного досуга)\IMG_70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148756">
            <a:off x="-78148" y="1505898"/>
            <a:ext cx="4168644" cy="5139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41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Понравилось</a:t>
            </a:r>
            <a:r>
              <a:rPr lang="en-US" dirty="0" smtClean="0"/>
              <a:t>? </a:t>
            </a:r>
            <a:r>
              <a:rPr lang="en-US" dirty="0" err="1" smtClean="0"/>
              <a:t>Присоединяйся</a:t>
            </a:r>
            <a:r>
              <a:rPr lang="ru-RU" dirty="0" smtClean="0"/>
              <a:t>!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437112"/>
            <a:ext cx="9154160" cy="24208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0388" y="1484313"/>
            <a:ext cx="8043862" cy="39703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55600" indent="-355600">
              <a:spcAft>
                <a:spcPts val="1200"/>
              </a:spcAft>
              <a:buAutoNum type="arabicPeriod"/>
            </a:pPr>
            <a:r>
              <a:rPr lang="en-US" sz="2000" dirty="0" err="1" smtClean="0"/>
              <a:t>Размести</a:t>
            </a:r>
            <a:r>
              <a:rPr lang="en-US" sz="2000" dirty="0" smtClean="0"/>
              <a:t> </a:t>
            </a:r>
            <a:r>
              <a:rPr lang="en-US" sz="2000" b="1" dirty="0" err="1" smtClean="0"/>
              <a:t>ссылку</a:t>
            </a:r>
            <a:r>
              <a:rPr lang="en-US" sz="2000" dirty="0" smtClean="0"/>
              <a:t> на </a:t>
            </a:r>
            <a:r>
              <a:rPr lang="en-US" sz="2000" dirty="0" err="1" smtClean="0"/>
              <a:t>эту</a:t>
            </a:r>
            <a:r>
              <a:rPr lang="en-US" sz="2000" dirty="0" smtClean="0"/>
              <a:t> </a:t>
            </a:r>
            <a:r>
              <a:rPr lang="en-US" sz="2000" dirty="0" err="1" smtClean="0"/>
              <a:t>презентацию</a:t>
            </a:r>
            <a:r>
              <a:rPr lang="en-US" sz="2000" dirty="0" smtClean="0"/>
              <a:t> в </a:t>
            </a:r>
            <a:r>
              <a:rPr lang="en-US" sz="2000" dirty="0" err="1" smtClean="0"/>
              <a:t>своих</a:t>
            </a:r>
            <a:r>
              <a:rPr lang="en-US" sz="2000" dirty="0" smtClean="0"/>
              <a:t> </a:t>
            </a:r>
            <a:r>
              <a:rPr lang="en-US" sz="2000" dirty="0" err="1" smtClean="0"/>
              <a:t>соц</a:t>
            </a:r>
            <a:r>
              <a:rPr lang="en-US" sz="2000" dirty="0" smtClean="0"/>
              <a:t>. </a:t>
            </a:r>
            <a:r>
              <a:rPr lang="en-US" sz="2000" dirty="0" err="1" smtClean="0"/>
              <a:t>сетях</a:t>
            </a:r>
            <a:endParaRPr lang="en-US" sz="2000" dirty="0" smtClean="0"/>
          </a:p>
          <a:p>
            <a:pPr marL="355600" indent="-355600">
              <a:spcAft>
                <a:spcPts val="1200"/>
              </a:spcAft>
              <a:buAutoNum type="arabicPeriod"/>
            </a:pPr>
            <a:r>
              <a:rPr lang="en-US" sz="2000" dirty="0" err="1" smtClean="0"/>
              <a:t>Дополни</a:t>
            </a:r>
            <a:r>
              <a:rPr lang="en-US" sz="2000" dirty="0" smtClean="0"/>
              <a:t> </a:t>
            </a:r>
            <a:r>
              <a:rPr lang="en-US" sz="2000" b="1" dirty="0" smtClean="0">
                <a:hlinkClick r:id="rId2"/>
              </a:rPr>
              <a:t>ссылками</a:t>
            </a:r>
            <a:r>
              <a:rPr lang="en-US" sz="2000" dirty="0" smtClean="0">
                <a:hlinkClick r:id="rId2"/>
              </a:rPr>
              <a:t> </a:t>
            </a:r>
            <a:r>
              <a:rPr lang="en-US" sz="2000" dirty="0" smtClean="0"/>
              <a:t>на </a:t>
            </a:r>
            <a:r>
              <a:rPr lang="en-US" sz="2000" dirty="0" err="1" smtClean="0"/>
              <a:t>видео</a:t>
            </a:r>
            <a:r>
              <a:rPr lang="en-US" sz="2000" dirty="0" smtClean="0"/>
              <a:t> </a:t>
            </a:r>
            <a:r>
              <a:rPr lang="en-US" sz="2000" dirty="0" err="1" smtClean="0"/>
              <a:t>про</a:t>
            </a:r>
            <a:r>
              <a:rPr lang="en-US" sz="2000" dirty="0" smtClean="0"/>
              <a:t> «</a:t>
            </a:r>
            <a:r>
              <a:rPr lang="en-US" sz="2000" dirty="0" err="1" smtClean="0"/>
              <a:t>Сделаем</a:t>
            </a:r>
            <a:r>
              <a:rPr lang="en-US" sz="2000" dirty="0" smtClean="0"/>
              <a:t>!» </a:t>
            </a:r>
          </a:p>
          <a:p>
            <a:pPr marL="355600" indent="-355600">
              <a:spcAft>
                <a:spcPts val="1200"/>
              </a:spcAft>
              <a:buAutoNum type="arabicPeriod"/>
            </a:pPr>
            <a:r>
              <a:rPr lang="en-US" sz="2000" dirty="0" err="1" smtClean="0"/>
              <a:t>Вступай</a:t>
            </a:r>
            <a:r>
              <a:rPr lang="en-US" sz="2000" dirty="0" smtClean="0"/>
              <a:t> в </a:t>
            </a:r>
            <a:r>
              <a:rPr lang="en-US" sz="2000" dirty="0" err="1" smtClean="0"/>
              <a:t>наши</a:t>
            </a:r>
            <a:r>
              <a:rPr lang="en-US" sz="2000" dirty="0" smtClean="0"/>
              <a:t> </a:t>
            </a:r>
            <a:r>
              <a:rPr lang="en-US" sz="2000" dirty="0" err="1" smtClean="0"/>
              <a:t>группы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vk.com/letsdoitrussia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www.facebook.com/letsdoitrussia</a:t>
            </a:r>
            <a:r>
              <a:rPr lang="en-US" sz="2000" dirty="0" smtClean="0"/>
              <a:t> </a:t>
            </a:r>
          </a:p>
          <a:p>
            <a:pPr marL="355600" indent="-355600">
              <a:spcAft>
                <a:spcPts val="1200"/>
              </a:spcAft>
              <a:buAutoNum type="arabicPeriod"/>
            </a:pPr>
            <a:r>
              <a:rPr lang="en-US" sz="2000" dirty="0" err="1" smtClean="0"/>
              <a:t>Задай</a:t>
            </a:r>
            <a:r>
              <a:rPr lang="en-US" sz="2000" dirty="0" smtClean="0"/>
              <a:t> </a:t>
            </a:r>
            <a:r>
              <a:rPr lang="en-US" sz="2000" dirty="0" err="1" smtClean="0"/>
              <a:t>вопрос</a:t>
            </a:r>
            <a:r>
              <a:rPr lang="en-US" sz="2000" dirty="0" smtClean="0"/>
              <a:t> </a:t>
            </a:r>
            <a:r>
              <a:rPr lang="en-US" sz="2000" dirty="0" err="1" smtClean="0"/>
              <a:t>или</a:t>
            </a:r>
            <a:r>
              <a:rPr lang="en-US" sz="2000" dirty="0" smtClean="0"/>
              <a:t> </a:t>
            </a:r>
            <a:r>
              <a:rPr lang="en-US" sz="2000" dirty="0" err="1" smtClean="0"/>
              <a:t>поделись</a:t>
            </a:r>
            <a:r>
              <a:rPr lang="en-US" sz="2000" dirty="0" smtClean="0"/>
              <a:t> </a:t>
            </a:r>
            <a:r>
              <a:rPr lang="en-US" sz="2000" dirty="0" err="1" smtClean="0"/>
              <a:t>идеями</a:t>
            </a:r>
            <a:r>
              <a:rPr lang="en-US" sz="2000" dirty="0" smtClean="0"/>
              <a:t> с </a:t>
            </a:r>
            <a:r>
              <a:rPr lang="en-US" sz="2000" dirty="0" err="1" smtClean="0"/>
              <a:t>автором</a:t>
            </a:r>
            <a:r>
              <a:rPr lang="en-US" sz="2000" dirty="0" smtClean="0"/>
              <a:t> </a:t>
            </a:r>
            <a:r>
              <a:rPr lang="en-US" sz="2000" dirty="0" err="1" smtClean="0"/>
              <a:t>презентации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5"/>
              </a:rPr>
              <a:t>lavdeeva.sdelaem@gmail.com</a:t>
            </a:r>
            <a:endParaRPr lang="en-US" sz="2000" dirty="0" smtClean="0"/>
          </a:p>
          <a:p>
            <a:pPr marL="355600" indent="-355600">
              <a:spcAft>
                <a:spcPts val="1200"/>
              </a:spcAft>
              <a:buAutoNum type="arabicPeriod"/>
            </a:pPr>
            <a:endParaRPr lang="en-US" sz="2000" dirty="0" smtClean="0"/>
          </a:p>
          <a:p>
            <a:pPr marL="985838" indent="-355600">
              <a:spcAft>
                <a:spcPts val="1200"/>
              </a:spcAft>
              <a:buAutoNum type="arabicPeriod"/>
            </a:pPr>
            <a:r>
              <a:rPr lang="en-US" sz="2000" dirty="0" err="1" smtClean="0"/>
              <a:t>Вступи</a:t>
            </a:r>
            <a:r>
              <a:rPr lang="en-US" sz="2000" dirty="0" smtClean="0"/>
              <a:t> в </a:t>
            </a:r>
            <a:r>
              <a:rPr lang="en-US" sz="2000" dirty="0" smtClean="0">
                <a:hlinkClick r:id="rId6"/>
              </a:rPr>
              <a:t>команду</a:t>
            </a:r>
            <a:r>
              <a:rPr lang="en-US" sz="2000" dirty="0" smtClean="0"/>
              <a:t> «</a:t>
            </a:r>
            <a:r>
              <a:rPr lang="en-US" sz="2000" dirty="0" err="1" smtClean="0"/>
              <a:t>Сделаем</a:t>
            </a:r>
            <a:r>
              <a:rPr lang="en-US" sz="2000" dirty="0" smtClean="0"/>
              <a:t>!» </a:t>
            </a:r>
            <a:r>
              <a:rPr lang="en-US" sz="2000" dirty="0" err="1" smtClean="0"/>
              <a:t>своего</a:t>
            </a:r>
            <a:r>
              <a:rPr lang="en-US" sz="2000" dirty="0" smtClean="0"/>
              <a:t> </a:t>
            </a:r>
            <a:r>
              <a:rPr lang="en-US" sz="2000" dirty="0" err="1" smtClean="0"/>
              <a:t>региона</a:t>
            </a:r>
            <a:r>
              <a:rPr lang="en-US" sz="2000" dirty="0" smtClean="0"/>
              <a:t> </a:t>
            </a:r>
          </a:p>
          <a:p>
            <a:pPr marL="985838" indent="-355600">
              <a:spcAft>
                <a:spcPts val="1200"/>
              </a:spcAft>
              <a:buAutoNum type="arabicPeriod"/>
            </a:pPr>
            <a:r>
              <a:rPr lang="en-US" sz="2000" dirty="0" err="1" smtClean="0"/>
              <a:t>Стань</a:t>
            </a:r>
            <a:r>
              <a:rPr lang="en-US" sz="2000" dirty="0" smtClean="0"/>
              <a:t> </a:t>
            </a:r>
            <a:r>
              <a:rPr lang="en-US" sz="2000" dirty="0" err="1" smtClean="0"/>
              <a:t>участником</a:t>
            </a:r>
            <a:r>
              <a:rPr lang="en-US" sz="2000" dirty="0" smtClean="0"/>
              <a:t> </a:t>
            </a:r>
            <a:r>
              <a:rPr lang="en-US" sz="2000" dirty="0" err="1" smtClean="0"/>
              <a:t>федеральной</a:t>
            </a:r>
            <a:r>
              <a:rPr lang="en-US" sz="2000" dirty="0" smtClean="0"/>
              <a:t> </a:t>
            </a:r>
            <a:r>
              <a:rPr lang="en-US" sz="2000" dirty="0" err="1" smtClean="0"/>
              <a:t>команды</a:t>
            </a:r>
            <a:endParaRPr lang="en-US" sz="2000" dirty="0" smtClean="0"/>
          </a:p>
          <a:p>
            <a:pPr marL="985838" indent="-355600">
              <a:spcAft>
                <a:spcPts val="1200"/>
              </a:spcAft>
              <a:buAutoNum type="arabicPeriod"/>
            </a:pPr>
            <a:r>
              <a:rPr lang="en-US" sz="2000" dirty="0" err="1" smtClean="0"/>
              <a:t>Поддержи</a:t>
            </a:r>
            <a:r>
              <a:rPr lang="en-US" sz="2000" dirty="0" smtClean="0"/>
              <a:t> </a:t>
            </a:r>
            <a:r>
              <a:rPr lang="en-US" sz="2000" dirty="0" err="1" smtClean="0"/>
              <a:t>проект</a:t>
            </a:r>
            <a:r>
              <a:rPr lang="en-US" sz="2000" dirty="0" smtClean="0"/>
              <a:t> </a:t>
            </a:r>
            <a:r>
              <a:rPr lang="en-US" sz="2000" dirty="0" err="1" smtClean="0"/>
              <a:t>финансами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b="1" dirty="0" smtClean="0"/>
              <a:t>на </a:t>
            </a:r>
            <a:r>
              <a:rPr lang="en-US" sz="1600" b="1" dirty="0" err="1" smtClean="0">
                <a:hlinkClick r:id="rId7"/>
              </a:rPr>
              <a:t>этой</a:t>
            </a:r>
            <a:r>
              <a:rPr lang="en-US" sz="1600" b="1" dirty="0" smtClean="0">
                <a:hlinkClick r:id="rId7"/>
              </a:rPr>
              <a:t> странице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смотри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раздел</a:t>
            </a:r>
            <a:r>
              <a:rPr lang="en-US" sz="1600" b="1" dirty="0" smtClean="0"/>
              <a:t> </a:t>
            </a:r>
            <a:br>
              <a:rPr lang="en-US" sz="1600" b="1" dirty="0" smtClean="0"/>
            </a:br>
            <a:r>
              <a:rPr lang="en-US" sz="1600" b="1" dirty="0" smtClean="0"/>
              <a:t>«</a:t>
            </a:r>
            <a:r>
              <a:rPr lang="en-US" sz="1600" b="1" dirty="0" err="1" smtClean="0"/>
              <a:t>Сбор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средств</a:t>
            </a:r>
            <a:r>
              <a:rPr lang="en-US" sz="1600" b="1" dirty="0" smtClean="0"/>
              <a:t>»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 </a:t>
            </a:r>
            <a:endParaRPr lang="en-US" sz="2200" b="1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7000656" y="5454631"/>
            <a:ext cx="1979712" cy="1056305"/>
            <a:chOff x="7000656" y="4942286"/>
            <a:chExt cx="1979712" cy="1056305"/>
          </a:xfrm>
        </p:grpSpPr>
        <p:sp>
          <p:nvSpPr>
            <p:cNvPr id="2" name="TextBox 1"/>
            <p:cNvSpPr txBox="1"/>
            <p:nvPr/>
          </p:nvSpPr>
          <p:spPr>
            <a:xfrm>
              <a:off x="7000656" y="4942286"/>
              <a:ext cx="1979712" cy="105630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noAutofit/>
            </a:bodyPr>
            <a:lstStyle/>
            <a:p>
              <a:r>
                <a:rPr lang="ru-RU" dirty="0" smtClean="0">
                  <a:hlinkClick r:id="rId8"/>
                </a:rPr>
                <a:t>Т</a:t>
              </a:r>
              <a:r>
                <a:rPr lang="en-US" dirty="0" err="1" smtClean="0">
                  <a:hlinkClick r:id="rId8"/>
                </a:rPr>
                <a:t>ут</a:t>
              </a:r>
              <a:r>
                <a:rPr lang="en-US" dirty="0" smtClean="0">
                  <a:hlinkClick r:id="rId8"/>
                </a:rPr>
                <a:t> </a:t>
              </a:r>
              <a:r>
                <a:rPr lang="en-US" dirty="0" err="1" smtClean="0">
                  <a:hlinkClick r:id="rId8"/>
                </a:rPr>
                <a:t>нужна</a:t>
              </a:r>
              <a:r>
                <a:rPr lang="en-US" dirty="0" smtClean="0">
                  <a:hlinkClick r:id="rId8"/>
                </a:rPr>
                <a:t> </a:t>
              </a:r>
              <a:r>
                <a:rPr lang="en-US" dirty="0" err="1" smtClean="0">
                  <a:hlinkClick r:id="rId8"/>
                </a:rPr>
                <a:t>кнопка</a:t>
              </a:r>
              <a:r>
                <a:rPr lang="en-US" dirty="0" smtClean="0">
                  <a:hlinkClick r:id="rId8"/>
                </a:rPr>
                <a:t>/</a:t>
              </a:r>
              <a:r>
                <a:rPr lang="en-US" dirty="0" err="1" smtClean="0">
                  <a:hlinkClick r:id="rId8"/>
                </a:rPr>
                <a:t>ссылка</a:t>
              </a:r>
              <a:r>
                <a:rPr lang="en-US" dirty="0" smtClean="0">
                  <a:hlinkClick r:id="rId8"/>
                </a:rPr>
                <a:t> на</a:t>
              </a:r>
              <a:endParaRPr lang="ru-RU" dirty="0"/>
            </a:p>
          </p:txBody>
        </p:sp>
        <p:pic>
          <p:nvPicPr>
            <p:cNvPr id="1026" name="Picture 2" descr="Благо.ру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340" y="5599517"/>
              <a:ext cx="1384910" cy="346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 rot="16800244">
            <a:off x="9814" y="4832307"/>
            <a:ext cx="2039444" cy="13665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1600" dirty="0" smtClean="0"/>
              <a:t>О</a:t>
            </a:r>
            <a:r>
              <a:rPr lang="en-US" sz="1600" dirty="0" err="1" smtClean="0"/>
              <a:t>ранжевым</a:t>
            </a:r>
            <a:r>
              <a:rPr lang="en-US" sz="1600" dirty="0" smtClean="0"/>
              <a:t> –  </a:t>
            </a:r>
            <a:br>
              <a:rPr lang="en-US" sz="1600" dirty="0" smtClean="0"/>
            </a:br>
            <a:r>
              <a:rPr lang="en-US" sz="1600" dirty="0" err="1" smtClean="0"/>
              <a:t>это</a:t>
            </a:r>
            <a:r>
              <a:rPr lang="en-US" sz="1600" dirty="0" smtClean="0"/>
              <a:t> </a:t>
            </a:r>
            <a:r>
              <a:rPr lang="en-US" sz="1600" dirty="0" err="1" smtClean="0"/>
              <a:t>оч</a:t>
            </a:r>
            <a:r>
              <a:rPr lang="en-US" sz="1600" dirty="0" err="1" smtClean="0"/>
              <a:t>ень</a:t>
            </a:r>
            <a:r>
              <a:rPr lang="en-US" sz="1600" dirty="0" smtClean="0"/>
              <a:t> </a:t>
            </a:r>
            <a:r>
              <a:rPr lang="en-US" sz="1600" dirty="0" err="1" smtClean="0"/>
              <a:t>важные</a:t>
            </a:r>
            <a:r>
              <a:rPr lang="en-US" sz="1600" dirty="0" smtClean="0"/>
              <a:t> </a:t>
            </a:r>
            <a:r>
              <a:rPr lang="en-US" sz="1600" dirty="0" err="1" smtClean="0"/>
              <a:t>пункты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7455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Зима</a:t>
            </a:r>
            <a:r>
              <a:rPr lang="en-US" dirty="0" smtClean="0"/>
              <a:t>…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время</a:t>
            </a:r>
            <a:r>
              <a:rPr lang="en-US" dirty="0" smtClean="0"/>
              <a:t> </a:t>
            </a:r>
            <a:r>
              <a:rPr lang="en-US" dirty="0" err="1" smtClean="0"/>
              <a:t>спать</a:t>
            </a:r>
            <a:r>
              <a:rPr lang="en-US" dirty="0" smtClean="0"/>
              <a:t>!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0388" y="1484313"/>
            <a:ext cx="8043862" cy="39703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2200" dirty="0" err="1" smtClean="0"/>
              <a:t>Если</a:t>
            </a:r>
            <a:r>
              <a:rPr lang="en-US" sz="2200" dirty="0" smtClean="0"/>
              <a:t> </a:t>
            </a:r>
            <a:r>
              <a:rPr lang="en-US" sz="2200" dirty="0" err="1" smtClean="0"/>
              <a:t>хочешь</a:t>
            </a:r>
            <a:r>
              <a:rPr lang="en-US" sz="2200" dirty="0" smtClean="0"/>
              <a:t> </a:t>
            </a:r>
            <a:r>
              <a:rPr lang="en-US" sz="2200" dirty="0" err="1" smtClean="0"/>
              <a:t>помогать</a:t>
            </a:r>
            <a:r>
              <a:rPr lang="en-US" sz="2200" dirty="0" smtClean="0"/>
              <a:t>, </a:t>
            </a:r>
            <a:r>
              <a:rPr lang="en-US" sz="2200" dirty="0" err="1" smtClean="0"/>
              <a:t>помогай</a:t>
            </a:r>
            <a:r>
              <a:rPr lang="en-US" sz="2200" dirty="0" smtClean="0"/>
              <a:t> </a:t>
            </a:r>
            <a:r>
              <a:rPr lang="en-US" sz="2200" dirty="0" err="1" smtClean="0"/>
              <a:t>прямо</a:t>
            </a:r>
            <a:r>
              <a:rPr lang="en-US" sz="2200" dirty="0" smtClean="0"/>
              <a:t> </a:t>
            </a:r>
            <a:r>
              <a:rPr lang="en-US" sz="2200" dirty="0" err="1" smtClean="0"/>
              <a:t>сейчас</a:t>
            </a:r>
            <a:r>
              <a:rPr lang="en-US" sz="2200" dirty="0" smtClean="0"/>
              <a:t>! </a:t>
            </a:r>
            <a:endParaRPr lang="en-US" sz="2200" b="1" dirty="0" smtClean="0"/>
          </a:p>
        </p:txBody>
      </p:sp>
      <p:pic>
        <p:nvPicPr>
          <p:cNvPr id="2052" name="Picture 4" descr="http://animalworld.com.ua/images/2013/February/Animals/A/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48" y="2327155"/>
            <a:ext cx="5588942" cy="39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Продолжение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следует</a:t>
            </a:r>
            <a:r>
              <a:rPr lang="en-US" dirty="0" smtClean="0"/>
              <a:t>…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0388" y="1916832"/>
            <a:ext cx="3075508" cy="25202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2200" dirty="0" smtClean="0"/>
              <a:t>«</a:t>
            </a:r>
            <a:r>
              <a:rPr lang="en-US" sz="2200" dirty="0" err="1" smtClean="0"/>
              <a:t>Дневник</a:t>
            </a:r>
            <a:r>
              <a:rPr lang="en-US" sz="2200" dirty="0" smtClean="0"/>
              <a:t> </a:t>
            </a:r>
            <a:r>
              <a:rPr lang="en-US" sz="2200" dirty="0" err="1" smtClean="0"/>
              <a:t>одинокого</a:t>
            </a:r>
            <a:r>
              <a:rPr lang="en-US" sz="2200" dirty="0" smtClean="0"/>
              <a:t> </a:t>
            </a:r>
            <a:r>
              <a:rPr lang="en-US" sz="2200" dirty="0" err="1" smtClean="0"/>
              <a:t>мусорного</a:t>
            </a:r>
            <a:r>
              <a:rPr lang="en-US" sz="2200" dirty="0" smtClean="0"/>
              <a:t> </a:t>
            </a:r>
            <a:r>
              <a:rPr lang="en-US" sz="2200" dirty="0" err="1" smtClean="0"/>
              <a:t>ведра</a:t>
            </a:r>
            <a:r>
              <a:rPr lang="en-US" sz="2200" dirty="0" smtClean="0"/>
              <a:t>»</a:t>
            </a:r>
          </a:p>
        </p:txBody>
      </p:sp>
      <p:pic>
        <p:nvPicPr>
          <p:cNvPr id="5122" name="Picture 2" descr="C:\Users\Mila\Desktop\Сказки-одного-ведр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99" y="-1816"/>
            <a:ext cx="5388201" cy="68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 with ethnic Slavic patterns and pictures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72146" y="20051"/>
            <a:ext cx="6871854" cy="68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6882" y="2301527"/>
            <a:ext cx="3312368" cy="1657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Кому такая сказка </a:t>
            </a:r>
            <a:br>
              <a:rPr lang="en-US" smtClean="0"/>
            </a:br>
            <a:r>
              <a:rPr lang="en-US" smtClean="0"/>
              <a:t>нравится, тому… </a:t>
            </a:r>
            <a:endParaRPr lang="ru-RU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60388" y="4292599"/>
            <a:ext cx="5955828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кому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за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родину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обидно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смотрите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что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дальше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было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…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391746" y="5124310"/>
            <a:ext cx="1172770" cy="196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60388" y="2089970"/>
            <a:ext cx="5955828" cy="1428750"/>
            <a:chOff x="560388" y="2089970"/>
            <a:chExt cx="5955828" cy="1428750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560388" y="2205038"/>
              <a:ext cx="5955828" cy="1198617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СПАСИБО </a:t>
              </a:r>
              <a:br>
                <a:rPr lang="en-US" sz="28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ЗА ВНИМАНИЕ! 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086" y="2089970"/>
              <a:ext cx="1704975" cy="142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03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 with ethnic Slavic patterns and pictures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839250" y="20051"/>
            <a:ext cx="2304750" cy="68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6882" y="2301527"/>
            <a:ext cx="3312368" cy="1657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Нелегко было Саше </a:t>
            </a:r>
            <a:br>
              <a:rPr lang="en-US" smtClean="0"/>
            </a:br>
            <a:r>
              <a:rPr lang="en-US" smtClean="0"/>
              <a:t>с Машей на чужой стороне</a:t>
            </a:r>
            <a:endParaRPr lang="ru-RU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60388" y="1988840"/>
            <a:ext cx="5955828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Язык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иноземный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года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учили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55101" y="2492895"/>
            <a:ext cx="4207203" cy="1352390"/>
            <a:chOff x="384290" y="2717123"/>
            <a:chExt cx="5661053" cy="187646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4290" y="3409418"/>
              <a:ext cx="2645193" cy="1184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01404" y="2717123"/>
              <a:ext cx="1943939" cy="122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27144" y="2928942"/>
              <a:ext cx="1804677" cy="107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139952" y="3958560"/>
            <a:ext cx="2570759" cy="2896344"/>
            <a:chOff x="4725351" y="4224481"/>
            <a:chExt cx="1790865" cy="1982121"/>
          </a:xfrm>
        </p:grpSpPr>
        <p:pic>
          <p:nvPicPr>
            <p:cNvPr id="21512" name="Picture 8" descr="Doodle vector set - - stock vecto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7" t="7809" b="47916"/>
            <a:stretch/>
          </p:blipFill>
          <p:spPr bwMode="auto">
            <a:xfrm>
              <a:off x="4817428" y="4224481"/>
              <a:ext cx="1698788" cy="1982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4725351" y="4893430"/>
              <a:ext cx="950806" cy="1308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Заголовок 1"/>
          <p:cNvSpPr txBox="1">
            <a:spLocks/>
          </p:cNvSpPr>
          <p:nvPr/>
        </p:nvSpPr>
        <p:spPr>
          <a:xfrm>
            <a:off x="1998029" y="5403949"/>
            <a:ext cx="3493390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Да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по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родным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березкам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тосковали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 with ethnic Slavic patterns and pictures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72146" y="20051"/>
            <a:ext cx="6871854" cy="68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6882" y="2301527"/>
            <a:ext cx="3312368" cy="1657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Время все лечит </a:t>
            </a:r>
            <a:endParaRPr lang="en-US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60388" y="1489075"/>
            <a:ext cx="6278862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Привыкли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Саша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с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Машей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к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обычиям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чужим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порядкам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только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одного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не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понимали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они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откуда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этот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порядок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берется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Почему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России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нет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его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???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60388" y="4033806"/>
            <a:ext cx="5955828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0388" y="4292600"/>
            <a:ext cx="5955828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вот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как-то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раз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231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1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 with ethnic Slavic patterns and pictures -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72146" y="20051"/>
            <a:ext cx="6871854" cy="68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6882" y="2301527"/>
            <a:ext cx="3312368" cy="1657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Встретился</a:t>
            </a:r>
            <a:r>
              <a:rPr lang="en-US" dirty="0" smtClean="0"/>
              <a:t> </a:t>
            </a:r>
            <a:r>
              <a:rPr lang="en-US" dirty="0" err="1" smtClean="0"/>
              <a:t>им</a:t>
            </a:r>
            <a:r>
              <a:rPr lang="en-US" dirty="0" smtClean="0"/>
              <a:t> </a:t>
            </a:r>
            <a:r>
              <a:rPr lang="en-US" dirty="0" err="1" smtClean="0"/>
              <a:t>мудрый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старец</a:t>
            </a:r>
            <a:r>
              <a:rPr lang="en-US" dirty="0" smtClean="0"/>
              <a:t> 100-летний </a:t>
            </a:r>
            <a:endParaRPr lang="en-US" dirty="0"/>
          </a:p>
        </p:txBody>
      </p:sp>
      <p:pic>
        <p:nvPicPr>
          <p:cNvPr id="8" name="Picture 2" descr="vector set - doodles - science - stock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2419" y="1974597"/>
            <a:ext cx="1865654" cy="320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60388" y="4869160"/>
            <a:ext cx="5955828" cy="1198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открыл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им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тайну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великую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algn="l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Две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формулы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секретные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устройства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общественного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6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10318</TotalTime>
  <Words>857</Words>
  <Application>Microsoft Office PowerPoint</Application>
  <PresentationFormat>Экран (4:3)</PresentationFormat>
  <Paragraphs>206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3 причины  стать причиной</vt:lpstr>
      <vt:lpstr>В некотором царстве,  в нашем государстве </vt:lpstr>
      <vt:lpstr>Устал Саша ждать отпуска</vt:lpstr>
      <vt:lpstr>Сказано, сделано!</vt:lpstr>
      <vt:lpstr>Заливает Маша грудь  Сашину слезами горючими </vt:lpstr>
      <vt:lpstr>Кому такая сказка  нравится, тому… </vt:lpstr>
      <vt:lpstr>Нелегко было Саше  с Машей на чужой стороне</vt:lpstr>
      <vt:lpstr>Время все лечит </vt:lpstr>
      <vt:lpstr>Встретился им мудрый  старец 100-летний </vt:lpstr>
      <vt:lpstr>Что наша жизнь…</vt:lpstr>
      <vt:lpstr>Количество энергии у человека</vt:lpstr>
      <vt:lpstr>Качество намерения человека</vt:lpstr>
      <vt:lpstr>Формула №1</vt:lpstr>
      <vt:lpstr>Отсюда вытекает… Диаграмма №1 </vt:lpstr>
      <vt:lpstr>Формула №1: выводы</vt:lpstr>
      <vt:lpstr>Формула №2 (добавляем «Знание»)   </vt:lpstr>
      <vt:lpstr>Диаграмма №2</vt:lpstr>
      <vt:lpstr>Формула №2 – выводы</vt:lpstr>
      <vt:lpstr>И сказал мудрый старец…</vt:lpstr>
      <vt:lpstr>Офигели Саша с Машей!</vt:lpstr>
      <vt:lpstr>А у трапа самолета их ждал знакомый персонаж… </vt:lpstr>
      <vt:lpstr>Да очнитесь, все запущено!</vt:lpstr>
      <vt:lpstr>И всем давно наплевать!</vt:lpstr>
      <vt:lpstr>Убрать нельзя, оставить…</vt:lpstr>
      <vt:lpstr>Разруха не в клозетах, а в головах!</vt:lpstr>
      <vt:lpstr>Убрать!!!!  Нельзя оставить!</vt:lpstr>
      <vt:lpstr>Сказано и Сделано! </vt:lpstr>
      <vt:lpstr>Что может быть быстрее и проще?</vt:lpstr>
      <vt:lpstr>Начни с себя, создай благополучие там, где ты живешь</vt:lpstr>
      <vt:lpstr>Мы уже начали! Присоединяйся!</vt:lpstr>
      <vt:lpstr>Всемирная уборка «Let’s Do It» </vt:lpstr>
      <vt:lpstr>Всероссийская уборка «Сделаем!»</vt:lpstr>
      <vt:lpstr>Тэги движения «Сделаем!» </vt:lpstr>
      <vt:lpstr>Цели «Сделаем!» в России</vt:lpstr>
      <vt:lpstr>Сдалась вам эта чистота!</vt:lpstr>
      <vt:lpstr>Правило тайм-менеджмента </vt:lpstr>
      <vt:lpstr>Правило шеф-повара</vt:lpstr>
      <vt:lpstr>Правило фень-шуй</vt:lpstr>
      <vt:lpstr>Правило Флай Леди  (тайм-менджмент для домохозяек)</vt:lpstr>
      <vt:lpstr>В общем, стали Саша с Машей  координаторами «Сделаем!»</vt:lpstr>
      <vt:lpstr>Причина №1</vt:lpstr>
      <vt:lpstr>Причина №2</vt:lpstr>
      <vt:lpstr>Причина №3 (шибко научная) </vt:lpstr>
      <vt:lpstr>Что, умники, субботников  в юности не хватило? </vt:lpstr>
      <vt:lpstr>Акцент на раздельный сбор мусора</vt:lpstr>
      <vt:lpstr>И экологическое просвещение</vt:lpstr>
      <vt:lpstr>А также призы и угощения от спонсоров</vt:lpstr>
      <vt:lpstr>Развлечения для взрослых и детей </vt:lpstr>
      <vt:lpstr>Обязательная опека места, где мы навели порядок</vt:lpstr>
      <vt:lpstr>Картографирование незаконных свалок </vt:lpstr>
      <vt:lpstr>И многое-многое другое…</vt:lpstr>
      <vt:lpstr>Понравилось? Присоединяйся! </vt:lpstr>
      <vt:lpstr>Зима… Не время спать! </vt:lpstr>
      <vt:lpstr>Продолжение следует… 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Мила</dc:creator>
  <cp:lastModifiedBy>Мила</cp:lastModifiedBy>
  <cp:revision>141</cp:revision>
  <dcterms:created xsi:type="dcterms:W3CDTF">2013-11-02T06:39:07Z</dcterms:created>
  <dcterms:modified xsi:type="dcterms:W3CDTF">2013-11-15T09:15:55Z</dcterms:modified>
</cp:coreProperties>
</file>